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8" r:id="rId6"/>
    <p:sldId id="269" r:id="rId7"/>
    <p:sldId id="267" r:id="rId8"/>
    <p:sldId id="261" r:id="rId9"/>
    <p:sldId id="272" r:id="rId10"/>
    <p:sldId id="271" r:id="rId11"/>
    <p:sldId id="262" r:id="rId12"/>
    <p:sldId id="265" r:id="rId13"/>
    <p:sldId id="266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15" autoAdjust="0"/>
    <p:restoredTop sz="94660"/>
  </p:normalViewPr>
  <p:slideViewPr>
    <p:cSldViewPr>
      <p:cViewPr>
        <p:scale>
          <a:sx n="120" d="100"/>
          <a:sy n="120" d="100"/>
        </p:scale>
        <p:origin x="828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593A6B-DBF8-48D1-87F7-CC32BCA7FED2}" type="doc">
      <dgm:prSet loTypeId="urn:microsoft.com/office/officeart/2005/8/layout/cycle8" loCatId="cycle" qsTypeId="urn:microsoft.com/office/officeart/2005/8/quickstyle/simple1" qsCatId="simple" csTypeId="urn:microsoft.com/office/officeart/2005/8/colors/colorful1#1" csCatId="colorful" phldr="1"/>
      <dgm:spPr/>
    </dgm:pt>
    <dgm:pt modelId="{421FCD6B-74D3-497F-8F90-849F624A68E0}">
      <dgm:prSet phldrT="[Szöveg]"/>
      <dgm:spPr/>
      <dgm:t>
        <a:bodyPr/>
        <a:lstStyle/>
        <a:p>
          <a:r>
            <a:rPr lang="hu-HU" dirty="0" err="1" smtClean="0"/>
            <a:t>Reliable</a:t>
          </a:r>
          <a:endParaRPr lang="hu-HU" dirty="0"/>
        </a:p>
      </dgm:t>
    </dgm:pt>
    <dgm:pt modelId="{83EBC3B8-29BB-4D23-8B75-F9E5E9B7B177}" type="parTrans" cxnId="{8D70F7E6-62E5-4F93-9F9A-F57609A1F3BB}">
      <dgm:prSet/>
      <dgm:spPr/>
      <dgm:t>
        <a:bodyPr/>
        <a:lstStyle/>
        <a:p>
          <a:endParaRPr lang="hu-HU"/>
        </a:p>
      </dgm:t>
    </dgm:pt>
    <dgm:pt modelId="{FF1865A8-1E3A-4795-91D7-9A06142483F3}" type="sibTrans" cxnId="{8D70F7E6-62E5-4F93-9F9A-F57609A1F3BB}">
      <dgm:prSet/>
      <dgm:spPr/>
      <dgm:t>
        <a:bodyPr/>
        <a:lstStyle/>
        <a:p>
          <a:endParaRPr lang="hu-HU"/>
        </a:p>
      </dgm:t>
    </dgm:pt>
    <dgm:pt modelId="{41DE5934-E858-473D-A203-7F22D1908547}">
      <dgm:prSet phldrT="[Szöveg]"/>
      <dgm:spPr/>
      <dgm:t>
        <a:bodyPr/>
        <a:lstStyle/>
        <a:p>
          <a:r>
            <a:rPr lang="hu-HU" dirty="0" err="1" smtClean="0"/>
            <a:t>Compatible</a:t>
          </a:r>
          <a:endParaRPr lang="hu-HU" dirty="0"/>
        </a:p>
      </dgm:t>
    </dgm:pt>
    <dgm:pt modelId="{56BE9C59-7B1B-450B-90BE-1F0FFC951872}" type="parTrans" cxnId="{7106F5C3-76B1-46A8-A90E-B85B56D2BDE7}">
      <dgm:prSet/>
      <dgm:spPr/>
      <dgm:t>
        <a:bodyPr/>
        <a:lstStyle/>
        <a:p>
          <a:endParaRPr lang="hu-HU"/>
        </a:p>
      </dgm:t>
    </dgm:pt>
    <dgm:pt modelId="{AFB3A36B-C718-42AC-856C-1C24D1BFCFCB}" type="sibTrans" cxnId="{7106F5C3-76B1-46A8-A90E-B85B56D2BDE7}">
      <dgm:prSet/>
      <dgm:spPr/>
      <dgm:t>
        <a:bodyPr/>
        <a:lstStyle/>
        <a:p>
          <a:endParaRPr lang="hu-HU"/>
        </a:p>
      </dgm:t>
    </dgm:pt>
    <dgm:pt modelId="{1C345F67-EA6B-4118-B22F-FE50B8CE3F9E}">
      <dgm:prSet phldrT="[Szöveg]"/>
      <dgm:spPr/>
      <dgm:t>
        <a:bodyPr/>
        <a:lstStyle/>
        <a:p>
          <a:r>
            <a:rPr lang="hu-HU" dirty="0" err="1" smtClean="0"/>
            <a:t>Developer</a:t>
          </a:r>
          <a:r>
            <a:rPr lang="hu-HU" dirty="0" smtClean="0"/>
            <a:t> </a:t>
          </a:r>
          <a:r>
            <a:rPr lang="hu-HU" dirty="0" err="1" smtClean="0"/>
            <a:t>friendly</a:t>
          </a:r>
          <a:endParaRPr lang="hu-HU" dirty="0"/>
        </a:p>
      </dgm:t>
    </dgm:pt>
    <dgm:pt modelId="{D6274C3B-A6C6-43ED-939D-CE217A52F87B}" type="sibTrans" cxnId="{E40A1495-8C15-4AD0-9525-62660ADAA14C}">
      <dgm:prSet/>
      <dgm:spPr/>
      <dgm:t>
        <a:bodyPr/>
        <a:lstStyle/>
        <a:p>
          <a:endParaRPr lang="hu-HU"/>
        </a:p>
      </dgm:t>
    </dgm:pt>
    <dgm:pt modelId="{89522E10-0472-4995-BA7F-0E1C446237D9}" type="parTrans" cxnId="{E40A1495-8C15-4AD0-9525-62660ADAA14C}">
      <dgm:prSet/>
      <dgm:spPr/>
      <dgm:t>
        <a:bodyPr/>
        <a:lstStyle/>
        <a:p>
          <a:endParaRPr lang="hu-HU"/>
        </a:p>
      </dgm:t>
    </dgm:pt>
    <dgm:pt modelId="{CDC447F3-EFC5-4B22-8403-066A2023BED7}" type="pres">
      <dgm:prSet presAssocID="{52593A6B-DBF8-48D1-87F7-CC32BCA7FED2}" presName="compositeShape" presStyleCnt="0">
        <dgm:presLayoutVars>
          <dgm:chMax val="7"/>
          <dgm:dir/>
          <dgm:resizeHandles val="exact"/>
        </dgm:presLayoutVars>
      </dgm:prSet>
      <dgm:spPr/>
    </dgm:pt>
    <dgm:pt modelId="{7B383CE0-0D17-4D9B-83C3-970C6039C49F}" type="pres">
      <dgm:prSet presAssocID="{52593A6B-DBF8-48D1-87F7-CC32BCA7FED2}" presName="wedge1" presStyleLbl="node1" presStyleIdx="0" presStyleCnt="3"/>
      <dgm:spPr/>
      <dgm:t>
        <a:bodyPr/>
        <a:lstStyle/>
        <a:p>
          <a:endParaRPr lang="hu-HU"/>
        </a:p>
      </dgm:t>
    </dgm:pt>
    <dgm:pt modelId="{05431BE9-CA58-479B-8D0D-E9B7598F1F73}" type="pres">
      <dgm:prSet presAssocID="{52593A6B-DBF8-48D1-87F7-CC32BCA7FED2}" presName="dummy1a" presStyleCnt="0"/>
      <dgm:spPr/>
    </dgm:pt>
    <dgm:pt modelId="{D6C70C89-7CDF-47BF-88F0-5F9DE33AAE22}" type="pres">
      <dgm:prSet presAssocID="{52593A6B-DBF8-48D1-87F7-CC32BCA7FED2}" presName="dummy1b" presStyleCnt="0"/>
      <dgm:spPr/>
    </dgm:pt>
    <dgm:pt modelId="{BB803688-A2EA-4F16-A0EF-4A289B020534}" type="pres">
      <dgm:prSet presAssocID="{52593A6B-DBF8-48D1-87F7-CC32BCA7FED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EFC5AE1-9BCE-4793-8DB4-05AC324D4384}" type="pres">
      <dgm:prSet presAssocID="{52593A6B-DBF8-48D1-87F7-CC32BCA7FED2}" presName="wedge2" presStyleLbl="node1" presStyleIdx="1" presStyleCnt="3"/>
      <dgm:spPr/>
      <dgm:t>
        <a:bodyPr/>
        <a:lstStyle/>
        <a:p>
          <a:endParaRPr lang="hu-HU"/>
        </a:p>
      </dgm:t>
    </dgm:pt>
    <dgm:pt modelId="{67DC1DCF-3C9A-41C3-A16B-EDDEB314D18C}" type="pres">
      <dgm:prSet presAssocID="{52593A6B-DBF8-48D1-87F7-CC32BCA7FED2}" presName="dummy2a" presStyleCnt="0"/>
      <dgm:spPr/>
    </dgm:pt>
    <dgm:pt modelId="{3E5B2AA3-3668-4C2D-AA10-E596B48FEC66}" type="pres">
      <dgm:prSet presAssocID="{52593A6B-DBF8-48D1-87F7-CC32BCA7FED2}" presName="dummy2b" presStyleCnt="0"/>
      <dgm:spPr/>
    </dgm:pt>
    <dgm:pt modelId="{ADD04928-7CFC-4CB1-8828-75AA16A7EA92}" type="pres">
      <dgm:prSet presAssocID="{52593A6B-DBF8-48D1-87F7-CC32BCA7FED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801933-6A87-4849-95A7-35C90A2C520A}" type="pres">
      <dgm:prSet presAssocID="{52593A6B-DBF8-48D1-87F7-CC32BCA7FED2}" presName="wedge3" presStyleLbl="node1" presStyleIdx="2" presStyleCnt="3"/>
      <dgm:spPr/>
      <dgm:t>
        <a:bodyPr/>
        <a:lstStyle/>
        <a:p>
          <a:endParaRPr lang="hu-HU"/>
        </a:p>
      </dgm:t>
    </dgm:pt>
    <dgm:pt modelId="{31DC85C7-ADA8-4DFA-BE14-7C0A502F25E1}" type="pres">
      <dgm:prSet presAssocID="{52593A6B-DBF8-48D1-87F7-CC32BCA7FED2}" presName="dummy3a" presStyleCnt="0"/>
      <dgm:spPr/>
    </dgm:pt>
    <dgm:pt modelId="{FB44560A-2C9E-4BDC-B3E2-913019BB49B9}" type="pres">
      <dgm:prSet presAssocID="{52593A6B-DBF8-48D1-87F7-CC32BCA7FED2}" presName="dummy3b" presStyleCnt="0"/>
      <dgm:spPr/>
    </dgm:pt>
    <dgm:pt modelId="{EE06AF6A-2FCC-4EC4-B6F0-C714F6FEC8F1}" type="pres">
      <dgm:prSet presAssocID="{52593A6B-DBF8-48D1-87F7-CC32BCA7FED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5A902C5-32CF-4564-BEEC-90AF90DF2379}" type="pres">
      <dgm:prSet presAssocID="{FF1865A8-1E3A-4795-91D7-9A06142483F3}" presName="arrowWedge1" presStyleLbl="fgSibTrans2D1" presStyleIdx="0" presStyleCnt="3"/>
      <dgm:spPr/>
    </dgm:pt>
    <dgm:pt modelId="{E961F8A4-50C1-493D-B426-23D638AF5855}" type="pres">
      <dgm:prSet presAssocID="{AFB3A36B-C718-42AC-856C-1C24D1BFCFCB}" presName="arrowWedge2" presStyleLbl="fgSibTrans2D1" presStyleIdx="1" presStyleCnt="3"/>
      <dgm:spPr/>
    </dgm:pt>
    <dgm:pt modelId="{C25B0F83-18E6-4E76-B8D5-F9EF95EA9E6F}" type="pres">
      <dgm:prSet presAssocID="{D6274C3B-A6C6-43ED-939D-CE217A52F87B}" presName="arrowWedge3" presStyleLbl="fgSibTrans2D1" presStyleIdx="2" presStyleCnt="3"/>
      <dgm:spPr/>
    </dgm:pt>
  </dgm:ptLst>
  <dgm:cxnLst>
    <dgm:cxn modelId="{8D70F7E6-62E5-4F93-9F9A-F57609A1F3BB}" srcId="{52593A6B-DBF8-48D1-87F7-CC32BCA7FED2}" destId="{421FCD6B-74D3-497F-8F90-849F624A68E0}" srcOrd="0" destOrd="0" parTransId="{83EBC3B8-29BB-4D23-8B75-F9E5E9B7B177}" sibTransId="{FF1865A8-1E3A-4795-91D7-9A06142483F3}"/>
    <dgm:cxn modelId="{E40A1495-8C15-4AD0-9525-62660ADAA14C}" srcId="{52593A6B-DBF8-48D1-87F7-CC32BCA7FED2}" destId="{1C345F67-EA6B-4118-B22F-FE50B8CE3F9E}" srcOrd="2" destOrd="0" parTransId="{89522E10-0472-4995-BA7F-0E1C446237D9}" sibTransId="{D6274C3B-A6C6-43ED-939D-CE217A52F87B}"/>
    <dgm:cxn modelId="{825AFFD4-2D0B-42F2-AC30-614635C7F343}" type="presOf" srcId="{1C345F67-EA6B-4118-B22F-FE50B8CE3F9E}" destId="{EE06AF6A-2FCC-4EC4-B6F0-C714F6FEC8F1}" srcOrd="1" destOrd="0" presId="urn:microsoft.com/office/officeart/2005/8/layout/cycle8"/>
    <dgm:cxn modelId="{54A338C2-2B9E-44BF-A2A0-982DCC684603}" type="presOf" srcId="{421FCD6B-74D3-497F-8F90-849F624A68E0}" destId="{7B383CE0-0D17-4D9B-83C3-970C6039C49F}" srcOrd="0" destOrd="0" presId="urn:microsoft.com/office/officeart/2005/8/layout/cycle8"/>
    <dgm:cxn modelId="{7BE08446-C640-44CB-B205-C2359DF1AA97}" type="presOf" srcId="{41DE5934-E858-473D-A203-7F22D1908547}" destId="{DEFC5AE1-9BCE-4793-8DB4-05AC324D4384}" srcOrd="0" destOrd="0" presId="urn:microsoft.com/office/officeart/2005/8/layout/cycle8"/>
    <dgm:cxn modelId="{7106F5C3-76B1-46A8-A90E-B85B56D2BDE7}" srcId="{52593A6B-DBF8-48D1-87F7-CC32BCA7FED2}" destId="{41DE5934-E858-473D-A203-7F22D1908547}" srcOrd="1" destOrd="0" parTransId="{56BE9C59-7B1B-450B-90BE-1F0FFC951872}" sibTransId="{AFB3A36B-C718-42AC-856C-1C24D1BFCFCB}"/>
    <dgm:cxn modelId="{C68E3FBA-B30E-4779-A59F-C3A4028AF30C}" type="presOf" srcId="{421FCD6B-74D3-497F-8F90-849F624A68E0}" destId="{BB803688-A2EA-4F16-A0EF-4A289B020534}" srcOrd="1" destOrd="0" presId="urn:microsoft.com/office/officeart/2005/8/layout/cycle8"/>
    <dgm:cxn modelId="{9E6484DB-B46D-4128-82E1-84B547E474E9}" type="presOf" srcId="{41DE5934-E858-473D-A203-7F22D1908547}" destId="{ADD04928-7CFC-4CB1-8828-75AA16A7EA92}" srcOrd="1" destOrd="0" presId="urn:microsoft.com/office/officeart/2005/8/layout/cycle8"/>
    <dgm:cxn modelId="{90B8C851-EC63-408A-A954-C00C18A4DD5E}" type="presOf" srcId="{52593A6B-DBF8-48D1-87F7-CC32BCA7FED2}" destId="{CDC447F3-EFC5-4B22-8403-066A2023BED7}" srcOrd="0" destOrd="0" presId="urn:microsoft.com/office/officeart/2005/8/layout/cycle8"/>
    <dgm:cxn modelId="{969F66CF-6AE5-47B1-910B-13C447E517FC}" type="presOf" srcId="{1C345F67-EA6B-4118-B22F-FE50B8CE3F9E}" destId="{5D801933-6A87-4849-95A7-35C90A2C520A}" srcOrd="0" destOrd="0" presId="urn:microsoft.com/office/officeart/2005/8/layout/cycle8"/>
    <dgm:cxn modelId="{2CA0E594-FEEC-4179-85A4-083DEC47E933}" type="presParOf" srcId="{CDC447F3-EFC5-4B22-8403-066A2023BED7}" destId="{7B383CE0-0D17-4D9B-83C3-970C6039C49F}" srcOrd="0" destOrd="0" presId="urn:microsoft.com/office/officeart/2005/8/layout/cycle8"/>
    <dgm:cxn modelId="{31C1DE38-6A7F-4C17-BD61-7956DCD0A42B}" type="presParOf" srcId="{CDC447F3-EFC5-4B22-8403-066A2023BED7}" destId="{05431BE9-CA58-479B-8D0D-E9B7598F1F73}" srcOrd="1" destOrd="0" presId="urn:microsoft.com/office/officeart/2005/8/layout/cycle8"/>
    <dgm:cxn modelId="{BDFB4374-90F5-4BC0-B705-E01E39507725}" type="presParOf" srcId="{CDC447F3-EFC5-4B22-8403-066A2023BED7}" destId="{D6C70C89-7CDF-47BF-88F0-5F9DE33AAE22}" srcOrd="2" destOrd="0" presId="urn:microsoft.com/office/officeart/2005/8/layout/cycle8"/>
    <dgm:cxn modelId="{776BBB01-7752-48AB-B6E7-C3B0629C127C}" type="presParOf" srcId="{CDC447F3-EFC5-4B22-8403-066A2023BED7}" destId="{BB803688-A2EA-4F16-A0EF-4A289B020534}" srcOrd="3" destOrd="0" presId="urn:microsoft.com/office/officeart/2005/8/layout/cycle8"/>
    <dgm:cxn modelId="{D8192914-53A4-46B3-BBBB-5A476CB11D8D}" type="presParOf" srcId="{CDC447F3-EFC5-4B22-8403-066A2023BED7}" destId="{DEFC5AE1-9BCE-4793-8DB4-05AC324D4384}" srcOrd="4" destOrd="0" presId="urn:microsoft.com/office/officeart/2005/8/layout/cycle8"/>
    <dgm:cxn modelId="{738ED4A5-2CBA-4B6D-971A-272728A3EB0B}" type="presParOf" srcId="{CDC447F3-EFC5-4B22-8403-066A2023BED7}" destId="{67DC1DCF-3C9A-41C3-A16B-EDDEB314D18C}" srcOrd="5" destOrd="0" presId="urn:microsoft.com/office/officeart/2005/8/layout/cycle8"/>
    <dgm:cxn modelId="{F1F7E31A-54BE-43F2-A5E8-BB8122F0F9D7}" type="presParOf" srcId="{CDC447F3-EFC5-4B22-8403-066A2023BED7}" destId="{3E5B2AA3-3668-4C2D-AA10-E596B48FEC66}" srcOrd="6" destOrd="0" presId="urn:microsoft.com/office/officeart/2005/8/layout/cycle8"/>
    <dgm:cxn modelId="{48B4A864-34BA-481E-9261-D6C55D86E786}" type="presParOf" srcId="{CDC447F3-EFC5-4B22-8403-066A2023BED7}" destId="{ADD04928-7CFC-4CB1-8828-75AA16A7EA92}" srcOrd="7" destOrd="0" presId="urn:microsoft.com/office/officeart/2005/8/layout/cycle8"/>
    <dgm:cxn modelId="{08B01367-3159-4411-A2C3-16683DE14CC5}" type="presParOf" srcId="{CDC447F3-EFC5-4B22-8403-066A2023BED7}" destId="{5D801933-6A87-4849-95A7-35C90A2C520A}" srcOrd="8" destOrd="0" presId="urn:microsoft.com/office/officeart/2005/8/layout/cycle8"/>
    <dgm:cxn modelId="{A6DC0177-8E62-44F2-A783-DF9C18FDABE2}" type="presParOf" srcId="{CDC447F3-EFC5-4B22-8403-066A2023BED7}" destId="{31DC85C7-ADA8-4DFA-BE14-7C0A502F25E1}" srcOrd="9" destOrd="0" presId="urn:microsoft.com/office/officeart/2005/8/layout/cycle8"/>
    <dgm:cxn modelId="{002DA48E-A220-440A-A9F5-9AF86A91577C}" type="presParOf" srcId="{CDC447F3-EFC5-4B22-8403-066A2023BED7}" destId="{FB44560A-2C9E-4BDC-B3E2-913019BB49B9}" srcOrd="10" destOrd="0" presId="urn:microsoft.com/office/officeart/2005/8/layout/cycle8"/>
    <dgm:cxn modelId="{359DE45A-D3A2-4860-A39D-7F3263536EE4}" type="presParOf" srcId="{CDC447F3-EFC5-4B22-8403-066A2023BED7}" destId="{EE06AF6A-2FCC-4EC4-B6F0-C714F6FEC8F1}" srcOrd="11" destOrd="0" presId="urn:microsoft.com/office/officeart/2005/8/layout/cycle8"/>
    <dgm:cxn modelId="{9D0C15E1-09B4-4248-88A8-D7FE84DF4E59}" type="presParOf" srcId="{CDC447F3-EFC5-4B22-8403-066A2023BED7}" destId="{35A902C5-32CF-4564-BEEC-90AF90DF2379}" srcOrd="12" destOrd="0" presId="urn:microsoft.com/office/officeart/2005/8/layout/cycle8"/>
    <dgm:cxn modelId="{E15E8A8B-C5DA-4C7D-B16E-62A78F666BE9}" type="presParOf" srcId="{CDC447F3-EFC5-4B22-8403-066A2023BED7}" destId="{E961F8A4-50C1-493D-B426-23D638AF5855}" srcOrd="13" destOrd="0" presId="urn:microsoft.com/office/officeart/2005/8/layout/cycle8"/>
    <dgm:cxn modelId="{FF9CC098-9CD8-4FD6-9598-EB2A59DADB1D}" type="presParOf" srcId="{CDC447F3-EFC5-4B22-8403-066A2023BED7}" destId="{C25B0F83-18E6-4E76-B8D5-F9EF95EA9E6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383CE0-0D17-4D9B-83C3-970C6039C49F}">
      <dsp:nvSpPr>
        <dsp:cNvPr id="0" name=""/>
        <dsp:cNvSpPr/>
      </dsp:nvSpPr>
      <dsp:spPr>
        <a:xfrm>
          <a:off x="1008404" y="183158"/>
          <a:ext cx="2366967" cy="2366967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err="1" smtClean="0"/>
            <a:t>Reliable</a:t>
          </a:r>
          <a:endParaRPr lang="hu-HU" sz="1500" kern="1200" dirty="0"/>
        </a:p>
      </dsp:txBody>
      <dsp:txXfrm>
        <a:off x="2255852" y="684729"/>
        <a:ext cx="845345" cy="704454"/>
      </dsp:txXfrm>
    </dsp:sp>
    <dsp:sp modelId="{DEFC5AE1-9BCE-4793-8DB4-05AC324D4384}">
      <dsp:nvSpPr>
        <dsp:cNvPr id="0" name=""/>
        <dsp:cNvSpPr/>
      </dsp:nvSpPr>
      <dsp:spPr>
        <a:xfrm>
          <a:off x="959656" y="267692"/>
          <a:ext cx="2366967" cy="2366967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err="1" smtClean="0"/>
            <a:t>Compatible</a:t>
          </a:r>
          <a:endParaRPr lang="hu-HU" sz="1500" kern="1200" dirty="0"/>
        </a:p>
      </dsp:txBody>
      <dsp:txXfrm>
        <a:off x="1523220" y="1803403"/>
        <a:ext cx="1268018" cy="619919"/>
      </dsp:txXfrm>
    </dsp:sp>
    <dsp:sp modelId="{5D801933-6A87-4849-95A7-35C90A2C520A}">
      <dsp:nvSpPr>
        <dsp:cNvPr id="0" name=""/>
        <dsp:cNvSpPr/>
      </dsp:nvSpPr>
      <dsp:spPr>
        <a:xfrm>
          <a:off x="910908" y="183158"/>
          <a:ext cx="2366967" cy="2366967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err="1" smtClean="0"/>
            <a:t>Developer</a:t>
          </a:r>
          <a:r>
            <a:rPr lang="hu-HU" sz="1500" kern="1200" dirty="0" smtClean="0"/>
            <a:t> </a:t>
          </a:r>
          <a:r>
            <a:rPr lang="hu-HU" sz="1500" kern="1200" dirty="0" err="1" smtClean="0"/>
            <a:t>friendly</a:t>
          </a:r>
          <a:endParaRPr lang="hu-HU" sz="1500" kern="1200" dirty="0"/>
        </a:p>
      </dsp:txBody>
      <dsp:txXfrm>
        <a:off x="1185081" y="684729"/>
        <a:ext cx="845345" cy="704454"/>
      </dsp:txXfrm>
    </dsp:sp>
    <dsp:sp modelId="{35A902C5-32CF-4564-BEEC-90AF90DF2379}">
      <dsp:nvSpPr>
        <dsp:cNvPr id="0" name=""/>
        <dsp:cNvSpPr/>
      </dsp:nvSpPr>
      <dsp:spPr>
        <a:xfrm>
          <a:off x="862073" y="36631"/>
          <a:ext cx="2660020" cy="266002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61F8A4-50C1-493D-B426-23D638AF5855}">
      <dsp:nvSpPr>
        <dsp:cNvPr id="0" name=""/>
        <dsp:cNvSpPr/>
      </dsp:nvSpPr>
      <dsp:spPr>
        <a:xfrm>
          <a:off x="813129" y="121016"/>
          <a:ext cx="2660020" cy="266002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B0F83-18E6-4E76-B8D5-F9EF95EA9E6F}">
      <dsp:nvSpPr>
        <dsp:cNvPr id="0" name=""/>
        <dsp:cNvSpPr/>
      </dsp:nvSpPr>
      <dsp:spPr>
        <a:xfrm>
          <a:off x="764186" y="36631"/>
          <a:ext cx="2660020" cy="266002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5DEC-81C5-42A8-AC31-2F09DA8D56CA}" type="datetimeFigureOut">
              <a:rPr lang="hu-HU" smtClean="0"/>
              <a:pPr/>
              <a:t>2014.06.26.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8A06E-1250-4A13-8FCD-8413CE633C7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5DEC-81C5-42A8-AC31-2F09DA8D56CA}" type="datetimeFigureOut">
              <a:rPr lang="hu-HU" smtClean="0"/>
              <a:pPr/>
              <a:t>2014.06.26.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8A06E-1250-4A13-8FCD-8413CE633C7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5DEC-81C5-42A8-AC31-2F09DA8D56CA}" type="datetimeFigureOut">
              <a:rPr lang="hu-HU" smtClean="0"/>
              <a:pPr/>
              <a:t>2014.06.26.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8A06E-1250-4A13-8FCD-8413CE633C7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5DEC-81C5-42A8-AC31-2F09DA8D56CA}" type="datetimeFigureOut">
              <a:rPr lang="hu-HU" smtClean="0"/>
              <a:pPr/>
              <a:t>2014.06.26.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8A06E-1250-4A13-8FCD-8413CE633C7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5DEC-81C5-42A8-AC31-2F09DA8D56CA}" type="datetimeFigureOut">
              <a:rPr lang="hu-HU" smtClean="0"/>
              <a:pPr/>
              <a:t>2014.06.26.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8A06E-1250-4A13-8FCD-8413CE633C7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5DEC-81C5-42A8-AC31-2F09DA8D56CA}" type="datetimeFigureOut">
              <a:rPr lang="hu-HU" smtClean="0"/>
              <a:pPr/>
              <a:t>2014.06.26.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8A06E-1250-4A13-8FCD-8413CE633C7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5DEC-81C5-42A8-AC31-2F09DA8D56CA}" type="datetimeFigureOut">
              <a:rPr lang="hu-HU" smtClean="0"/>
              <a:pPr/>
              <a:t>2014.06.26.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8A06E-1250-4A13-8FCD-8413CE633C7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5DEC-81C5-42A8-AC31-2F09DA8D56CA}" type="datetimeFigureOut">
              <a:rPr lang="hu-HU" smtClean="0"/>
              <a:pPr/>
              <a:t>2014.06.26.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8A06E-1250-4A13-8FCD-8413CE633C7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5DEC-81C5-42A8-AC31-2F09DA8D56CA}" type="datetimeFigureOut">
              <a:rPr lang="hu-HU" smtClean="0"/>
              <a:pPr/>
              <a:t>2014.06.26.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8A06E-1250-4A13-8FCD-8413CE633C7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5DEC-81C5-42A8-AC31-2F09DA8D56CA}" type="datetimeFigureOut">
              <a:rPr lang="hu-HU" smtClean="0"/>
              <a:pPr/>
              <a:t>2014.06.26.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8A06E-1250-4A13-8FCD-8413CE633C7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5DEC-81C5-42A8-AC31-2F09DA8D56CA}" type="datetimeFigureOut">
              <a:rPr lang="hu-HU" smtClean="0"/>
              <a:pPr/>
              <a:t>2014.06.26.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8A06E-1250-4A13-8FCD-8413CE633C7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15DEC-81C5-42A8-AC31-2F09DA8D56CA}" type="datetimeFigureOut">
              <a:rPr lang="hu-HU" smtClean="0"/>
              <a:pPr/>
              <a:t>2014.06.26.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8A06E-1250-4A13-8FCD-8413CE633C79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99592" y="1124744"/>
            <a:ext cx="7772400" cy="1470025"/>
          </a:xfrm>
        </p:spPr>
        <p:txBody>
          <a:bodyPr>
            <a:noAutofit/>
          </a:bodyPr>
          <a:lstStyle/>
          <a:p>
            <a:r>
              <a:rPr lang="hu-HU" sz="6000" dirty="0" smtClean="0"/>
              <a:t>VoIP alarm monitoring</a:t>
            </a:r>
            <a:endParaRPr lang="hu-HU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624" y="2780928"/>
            <a:ext cx="3024336" cy="30243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Analog</a:t>
            </a:r>
            <a:r>
              <a:rPr lang="hu-HU" dirty="0" smtClean="0"/>
              <a:t> </a:t>
            </a:r>
            <a:r>
              <a:rPr lang="hu-HU" dirty="0" err="1" smtClean="0"/>
              <a:t>Telephone</a:t>
            </a:r>
            <a:r>
              <a:rPr lang="hu-HU" dirty="0" smtClean="0"/>
              <a:t> Adapter (ATA)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Analog Telephone Adapter (ATA) is used to provide the phone line to the alarm </a:t>
            </a:r>
            <a:r>
              <a:rPr lang="hu-HU" dirty="0" err="1" smtClean="0"/>
              <a:t>system</a:t>
            </a:r>
            <a:endParaRPr lang="hu-HU" dirty="0" smtClean="0"/>
          </a:p>
          <a:p>
            <a:r>
              <a:rPr lang="hu-HU" dirty="0" smtClean="0"/>
              <a:t>It uses a G 711 </a:t>
            </a:r>
            <a:r>
              <a:rPr lang="hu-HU" dirty="0" err="1" smtClean="0"/>
              <a:t>codec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digitalize</a:t>
            </a:r>
            <a:r>
              <a:rPr lang="hu-HU" dirty="0" smtClean="0"/>
              <a:t> </a:t>
            </a:r>
            <a:r>
              <a:rPr lang="hu-HU" dirty="0" err="1" smtClean="0"/>
              <a:t>analog</a:t>
            </a:r>
            <a:r>
              <a:rPr lang="hu-HU" dirty="0" smtClean="0"/>
              <a:t> DTMF </a:t>
            </a:r>
            <a:r>
              <a:rPr lang="hu-HU" dirty="0" err="1" smtClean="0"/>
              <a:t>code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digital</a:t>
            </a:r>
            <a:r>
              <a:rPr lang="hu-HU" dirty="0" smtClean="0"/>
              <a:t> </a:t>
            </a:r>
            <a:r>
              <a:rPr lang="hu-HU" dirty="0" err="1" smtClean="0"/>
              <a:t>DTMF</a:t>
            </a:r>
            <a:r>
              <a:rPr lang="hu-HU" dirty="0" smtClean="0"/>
              <a:t> </a:t>
            </a:r>
            <a:r>
              <a:rPr lang="hu-HU" dirty="0" err="1" smtClean="0"/>
              <a:t>code</a:t>
            </a:r>
            <a:r>
              <a:rPr lang="hu-HU" dirty="0" smtClean="0"/>
              <a:t> </a:t>
            </a:r>
            <a:r>
              <a:rPr lang="hu-HU" dirty="0" err="1" smtClean="0"/>
              <a:t>which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be </a:t>
            </a:r>
            <a:r>
              <a:rPr lang="hu-HU" dirty="0" err="1" smtClean="0"/>
              <a:t>sent</a:t>
            </a:r>
            <a:r>
              <a:rPr lang="hu-HU" dirty="0"/>
              <a:t> </a:t>
            </a:r>
            <a:r>
              <a:rPr lang="hu-HU" dirty="0" err="1" smtClean="0"/>
              <a:t>through</a:t>
            </a:r>
            <a:r>
              <a:rPr lang="hu-HU" dirty="0" smtClean="0"/>
              <a:t> </a:t>
            </a:r>
            <a:r>
              <a:rPr lang="hu-HU" dirty="0" err="1" smtClean="0"/>
              <a:t>VoIP</a:t>
            </a:r>
            <a:r>
              <a:rPr lang="hu-HU" dirty="0" smtClean="0"/>
              <a:t> </a:t>
            </a:r>
            <a:r>
              <a:rPr lang="hu-HU" dirty="0" err="1" smtClean="0"/>
              <a:t>network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559630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0242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hu-HU" sz="3000" dirty="0" smtClean="0"/>
              <a:t>Switching from </a:t>
            </a:r>
            <a:r>
              <a:rPr lang="hu-HU" sz="3000" dirty="0"/>
              <a:t>traditional system to modern</a:t>
            </a:r>
            <a:br>
              <a:rPr lang="hu-HU" sz="3000" dirty="0"/>
            </a:br>
            <a:endParaRPr lang="hu-HU" sz="3000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57200" y="1600200"/>
            <a:ext cx="5842992" cy="4525963"/>
          </a:xfrm>
        </p:spPr>
        <p:txBody>
          <a:bodyPr>
            <a:normAutofit/>
          </a:bodyPr>
          <a:lstStyle/>
          <a:p>
            <a:r>
              <a:rPr lang="hu-HU" sz="2800" dirty="0" err="1" smtClean="0"/>
              <a:t>Replace</a:t>
            </a:r>
            <a:r>
              <a:rPr lang="hu-HU" sz="2800" dirty="0" smtClean="0"/>
              <a:t> old phone line with ATA</a:t>
            </a:r>
          </a:p>
          <a:p>
            <a:r>
              <a:rPr lang="hu-HU" sz="2800" dirty="0" err="1" smtClean="0"/>
              <a:t>Connect</a:t>
            </a:r>
            <a:r>
              <a:rPr lang="hu-HU" sz="2800" dirty="0" smtClean="0"/>
              <a:t> </a:t>
            </a:r>
            <a:r>
              <a:rPr lang="hu-HU" sz="2800" dirty="0" err="1" smtClean="0"/>
              <a:t>your</a:t>
            </a:r>
            <a:r>
              <a:rPr lang="hu-HU" sz="2800" dirty="0" smtClean="0"/>
              <a:t> PSTN line </a:t>
            </a:r>
            <a:r>
              <a:rPr lang="hu-HU" sz="2800" dirty="0" err="1" smtClean="0"/>
              <a:t>to</a:t>
            </a:r>
            <a:r>
              <a:rPr lang="hu-HU" sz="2800" dirty="0" smtClean="0"/>
              <a:t> an ATA.</a:t>
            </a:r>
            <a:endParaRPr lang="hu-HU" sz="2800" dirty="0"/>
          </a:p>
          <a:p>
            <a:r>
              <a:rPr lang="hu-HU" sz="2800" dirty="0" err="1" smtClean="0"/>
              <a:t>Use</a:t>
            </a:r>
            <a:r>
              <a:rPr lang="hu-HU" sz="2800" dirty="0" smtClean="0"/>
              <a:t> </a:t>
            </a:r>
            <a:r>
              <a:rPr lang="hu-HU" sz="2800" dirty="0" smtClean="0"/>
              <a:t>G 711 codec to transmit voice over </a:t>
            </a:r>
            <a:r>
              <a:rPr lang="hu-HU" sz="2800" dirty="0" smtClean="0"/>
              <a:t>IP</a:t>
            </a:r>
          </a:p>
          <a:p>
            <a:r>
              <a:rPr lang="hu-HU" sz="2800" dirty="0" smtClean="0"/>
              <a:t>The </a:t>
            </a:r>
            <a:r>
              <a:rPr lang="hu-HU" sz="2800" dirty="0" err="1" smtClean="0"/>
              <a:t>central</a:t>
            </a:r>
            <a:r>
              <a:rPr lang="hu-HU" sz="2800" dirty="0" smtClean="0"/>
              <a:t> </a:t>
            </a:r>
            <a:r>
              <a:rPr lang="hu-HU" sz="2800" dirty="0" err="1" smtClean="0"/>
              <a:t>station</a:t>
            </a:r>
            <a:r>
              <a:rPr lang="hu-HU" sz="2800" dirty="0" smtClean="0"/>
              <a:t> </a:t>
            </a:r>
            <a:r>
              <a:rPr lang="hu-HU" sz="2800" dirty="0" err="1" smtClean="0"/>
              <a:t>will</a:t>
            </a:r>
            <a:r>
              <a:rPr lang="hu-HU" sz="2800" dirty="0" smtClean="0"/>
              <a:t> </a:t>
            </a:r>
            <a:r>
              <a:rPr lang="hu-HU" sz="2800" dirty="0" err="1" smtClean="0"/>
              <a:t>receive</a:t>
            </a:r>
            <a:r>
              <a:rPr lang="hu-HU" sz="2800" dirty="0" smtClean="0"/>
              <a:t> </a:t>
            </a:r>
            <a:r>
              <a:rPr lang="hu-HU" sz="2800" dirty="0" err="1" smtClean="0"/>
              <a:t>notifications</a:t>
            </a:r>
            <a:r>
              <a:rPr lang="hu-HU" sz="2800" dirty="0" smtClean="0"/>
              <a:t> </a:t>
            </a:r>
            <a:r>
              <a:rPr lang="hu-HU" sz="2800" dirty="0" err="1" smtClean="0"/>
              <a:t>through</a:t>
            </a:r>
            <a:r>
              <a:rPr lang="hu-HU" sz="2800" dirty="0" smtClean="0"/>
              <a:t> </a:t>
            </a:r>
            <a:r>
              <a:rPr lang="hu-HU" sz="2800" dirty="0" err="1" smtClean="0"/>
              <a:t>the</a:t>
            </a:r>
            <a:r>
              <a:rPr lang="hu-HU" sz="2800" dirty="0" smtClean="0"/>
              <a:t> internet </a:t>
            </a:r>
            <a:endParaRPr lang="hu-HU" sz="2800" dirty="0"/>
          </a:p>
        </p:txBody>
      </p:sp>
      <p:pic>
        <p:nvPicPr>
          <p:cNvPr id="4" name="Kép 3" descr="mediu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55024" y="1253773"/>
            <a:ext cx="1680964" cy="1260723"/>
          </a:xfrm>
          <a:prstGeom prst="rect">
            <a:avLst/>
          </a:prstGeom>
        </p:spPr>
      </p:pic>
      <p:pic>
        <p:nvPicPr>
          <p:cNvPr id="7" name="Kép 6" descr="0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47892" y="2769556"/>
            <a:ext cx="1286272" cy="1286272"/>
          </a:xfrm>
          <a:prstGeom prst="rect">
            <a:avLst/>
          </a:prstGeom>
        </p:spPr>
      </p:pic>
      <p:pic>
        <p:nvPicPr>
          <p:cNvPr id="8" name="Kép 7" descr="internet_connect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98568" y="4422254"/>
            <a:ext cx="1184920" cy="1184920"/>
          </a:xfrm>
          <a:prstGeom prst="rect">
            <a:avLst/>
          </a:prstGeom>
        </p:spPr>
      </p:pic>
      <p:pic>
        <p:nvPicPr>
          <p:cNvPr id="9" name="Kép 8" descr="security-alarm-touch-screen-24076.1359336945.1280.128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73874" y="1110879"/>
            <a:ext cx="1301130" cy="1301130"/>
          </a:xfrm>
          <a:prstGeom prst="rect">
            <a:avLst/>
          </a:prstGeom>
        </p:spPr>
      </p:pic>
      <p:sp>
        <p:nvSpPr>
          <p:cNvPr id="11" name="Pluszjel 10"/>
          <p:cNvSpPr/>
          <p:nvPr/>
        </p:nvSpPr>
        <p:spPr>
          <a:xfrm>
            <a:off x="7175004" y="1700808"/>
            <a:ext cx="432048" cy="432048"/>
          </a:xfrm>
          <a:prstGeom prst="mathPl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Lefelé nyíl 12"/>
          <p:cNvSpPr/>
          <p:nvPr/>
        </p:nvSpPr>
        <p:spPr>
          <a:xfrm>
            <a:off x="7247012" y="3990206"/>
            <a:ext cx="288032" cy="43204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Lefelé nyíl 13"/>
          <p:cNvSpPr/>
          <p:nvPr/>
        </p:nvSpPr>
        <p:spPr>
          <a:xfrm>
            <a:off x="7247012" y="2550046"/>
            <a:ext cx="288032" cy="43204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1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err="1" smtClean="0"/>
              <a:t>Solutions</a:t>
            </a:r>
            <a:r>
              <a:rPr lang="hu-HU" dirty="0" smtClean="0"/>
              <a:t> </a:t>
            </a: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</a:t>
            </a:r>
            <a:r>
              <a:rPr lang="hu-HU" dirty="0" err="1" smtClean="0"/>
              <a:t>create</a:t>
            </a:r>
            <a:r>
              <a:rPr lang="hu-HU" dirty="0" smtClean="0"/>
              <a:t> </a:t>
            </a:r>
            <a:r>
              <a:rPr lang="hu-HU" dirty="0" err="1" smtClean="0"/>
              <a:t>using</a:t>
            </a:r>
            <a:r>
              <a:rPr lang="hu-HU" dirty="0" smtClean="0"/>
              <a:t> Ozeki </a:t>
            </a:r>
            <a:br>
              <a:rPr lang="hu-HU" dirty="0" smtClean="0"/>
            </a:br>
            <a:r>
              <a:rPr lang="hu-HU" dirty="0" err="1" smtClean="0"/>
              <a:t>VoIP</a:t>
            </a:r>
            <a:r>
              <a:rPr lang="hu-HU" dirty="0" smtClean="0"/>
              <a:t> SIP SDK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357158" y="1928802"/>
            <a:ext cx="4786346" cy="4286280"/>
          </a:xfrm>
        </p:spPr>
        <p:txBody>
          <a:bodyPr>
            <a:normAutofit/>
          </a:bodyPr>
          <a:lstStyle/>
          <a:p>
            <a:r>
              <a:rPr lang="hu-HU" dirty="0" smtClean="0"/>
              <a:t>Create central alarm station</a:t>
            </a:r>
          </a:p>
          <a:p>
            <a:r>
              <a:rPr lang="hu-HU" dirty="0" smtClean="0"/>
              <a:t>Build on-site alarm system</a:t>
            </a:r>
          </a:p>
          <a:p>
            <a:r>
              <a:rPr lang="hu-HU" dirty="0" smtClean="0"/>
              <a:t>Create VoIP alarm service</a:t>
            </a:r>
            <a:endParaRPr lang="hu-HU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4500562" y="1785926"/>
          <a:ext cx="4286280" cy="281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Kép 5" descr="Visual_C++_Ico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00958" y="4857760"/>
            <a:ext cx="1147762" cy="1147762"/>
          </a:xfrm>
          <a:prstGeom prst="rect">
            <a:avLst/>
          </a:prstGeom>
        </p:spPr>
      </p:pic>
      <p:pic>
        <p:nvPicPr>
          <p:cNvPr id="7" name="Kép 6" descr="vb.ne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57950" y="5000636"/>
            <a:ext cx="1032045" cy="906779"/>
          </a:xfrm>
          <a:prstGeom prst="rect">
            <a:avLst/>
          </a:prstGeom>
        </p:spPr>
      </p:pic>
      <p:pic>
        <p:nvPicPr>
          <p:cNvPr id="8" name="Kép 7" descr="csharp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72066" y="4857760"/>
            <a:ext cx="1143008" cy="11430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dirty="0" err="1" smtClean="0"/>
              <a:t>Thank</a:t>
            </a:r>
            <a:r>
              <a:rPr lang="hu-HU" dirty="0" smtClean="0"/>
              <a:t> </a:t>
            </a: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your</a:t>
            </a:r>
            <a:r>
              <a:rPr lang="hu-HU" dirty="0" smtClean="0"/>
              <a:t> </a:t>
            </a:r>
            <a:r>
              <a:rPr lang="hu-HU" dirty="0" err="1" smtClean="0"/>
              <a:t>attention</a:t>
            </a:r>
            <a:r>
              <a:rPr lang="hu-HU" dirty="0" smtClean="0"/>
              <a:t>!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hu-HU" sz="3000" b="1" dirty="0" err="1" smtClean="0">
                <a:solidFill>
                  <a:schemeClr val="tx1"/>
                </a:solidFill>
              </a:rPr>
              <a:t>For</a:t>
            </a:r>
            <a:r>
              <a:rPr lang="hu-HU" sz="3000" b="1" dirty="0" smtClean="0">
                <a:solidFill>
                  <a:schemeClr val="tx1"/>
                </a:solidFill>
              </a:rPr>
              <a:t> more </a:t>
            </a:r>
            <a:r>
              <a:rPr lang="hu-HU" sz="3000" b="1" dirty="0" err="1" smtClean="0">
                <a:solidFill>
                  <a:schemeClr val="tx1"/>
                </a:solidFill>
              </a:rPr>
              <a:t>information</a:t>
            </a:r>
            <a:r>
              <a:rPr lang="hu-HU" sz="3000" b="1" dirty="0" smtClean="0">
                <a:solidFill>
                  <a:schemeClr val="tx1"/>
                </a:solidFill>
              </a:rPr>
              <a:t> </a:t>
            </a:r>
            <a:r>
              <a:rPr lang="hu-HU" sz="3000" b="1" dirty="0" err="1" smtClean="0">
                <a:solidFill>
                  <a:schemeClr val="tx1"/>
                </a:solidFill>
              </a:rPr>
              <a:t>please</a:t>
            </a:r>
            <a:r>
              <a:rPr lang="hu-HU" sz="3000" b="1" dirty="0" smtClean="0">
                <a:solidFill>
                  <a:schemeClr val="tx1"/>
                </a:solidFill>
              </a:rPr>
              <a:t> </a:t>
            </a:r>
            <a:r>
              <a:rPr lang="hu-HU" sz="3000" b="1" dirty="0" err="1" smtClean="0">
                <a:solidFill>
                  <a:schemeClr val="tx1"/>
                </a:solidFill>
              </a:rPr>
              <a:t>visit</a:t>
            </a:r>
            <a:r>
              <a:rPr lang="hu-HU" sz="3000" b="1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hu-HU" sz="3000" b="1" dirty="0" smtClean="0">
                <a:solidFill>
                  <a:schemeClr val="tx1"/>
                </a:solidFill>
              </a:rPr>
              <a:t>http://www.voip-sip-sdk.com </a:t>
            </a:r>
          </a:p>
          <a:p>
            <a:pPr algn="ctr"/>
            <a:endParaRPr lang="hu-HU" sz="3000" b="1" dirty="0" smtClean="0">
              <a:solidFill>
                <a:schemeClr val="tx1"/>
              </a:solidFill>
            </a:endParaRPr>
          </a:p>
          <a:p>
            <a:pPr algn="ctr"/>
            <a:r>
              <a:rPr lang="hu-HU" sz="3000" b="1" dirty="0" err="1" smtClean="0">
                <a:solidFill>
                  <a:schemeClr val="tx1"/>
                </a:solidFill>
              </a:rPr>
              <a:t>or</a:t>
            </a:r>
            <a:r>
              <a:rPr lang="hu-HU" sz="3000" b="1" dirty="0" smtClean="0">
                <a:solidFill>
                  <a:schemeClr val="tx1"/>
                </a:solidFill>
              </a:rPr>
              <a:t> </a:t>
            </a:r>
            <a:r>
              <a:rPr lang="hu-HU" sz="3000" b="1" dirty="0" err="1" smtClean="0">
                <a:solidFill>
                  <a:schemeClr val="tx1"/>
                </a:solidFill>
              </a:rPr>
              <a:t>write</a:t>
            </a:r>
            <a:r>
              <a:rPr lang="hu-HU" sz="3000" b="1" dirty="0" smtClean="0">
                <a:solidFill>
                  <a:schemeClr val="tx1"/>
                </a:solidFill>
              </a:rPr>
              <a:t> </a:t>
            </a:r>
            <a:r>
              <a:rPr lang="hu-HU" sz="3000" b="1" dirty="0" err="1" smtClean="0">
                <a:solidFill>
                  <a:schemeClr val="tx1"/>
                </a:solidFill>
              </a:rPr>
              <a:t>us</a:t>
            </a:r>
            <a:r>
              <a:rPr lang="hu-HU" sz="3000" b="1" dirty="0" smtClean="0">
                <a:solidFill>
                  <a:schemeClr val="tx1"/>
                </a:solidFill>
              </a:rPr>
              <a:t> an e-mail </a:t>
            </a:r>
            <a:r>
              <a:rPr lang="hu-HU" sz="3000" b="1" dirty="0" err="1" smtClean="0">
                <a:solidFill>
                  <a:schemeClr val="tx1"/>
                </a:solidFill>
              </a:rPr>
              <a:t>to</a:t>
            </a:r>
            <a:r>
              <a:rPr lang="hu-HU" sz="3000" b="1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hu-HU" sz="3000" b="1" dirty="0" err="1" smtClean="0">
                <a:solidFill>
                  <a:schemeClr val="tx1"/>
                </a:solidFill>
              </a:rPr>
              <a:t>info</a:t>
            </a:r>
            <a:r>
              <a:rPr lang="hu-HU" sz="3000" b="1" dirty="0" smtClean="0">
                <a:solidFill>
                  <a:schemeClr val="tx1"/>
                </a:solidFill>
              </a:rPr>
              <a:t>@</a:t>
            </a:r>
            <a:r>
              <a:rPr lang="hu-HU" sz="3000" b="1" dirty="0" err="1" smtClean="0">
                <a:solidFill>
                  <a:schemeClr val="tx1"/>
                </a:solidFill>
              </a:rPr>
              <a:t>voip-sip-sdk.com</a:t>
            </a:r>
            <a:endParaRPr lang="hu-HU" sz="3000" b="1" dirty="0" smtClean="0">
              <a:solidFill>
                <a:schemeClr val="tx1"/>
              </a:solidFill>
            </a:endParaRPr>
          </a:p>
          <a:p>
            <a:pPr algn="ctr"/>
            <a:endParaRPr lang="hu-HU" sz="3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Traditional</a:t>
            </a:r>
            <a:r>
              <a:rPr lang="hu-HU" dirty="0" smtClean="0"/>
              <a:t> alarm </a:t>
            </a:r>
            <a:r>
              <a:rPr lang="hu-HU" dirty="0" err="1" smtClean="0"/>
              <a:t>systems</a:t>
            </a:r>
            <a:endParaRPr lang="hu-HU" dirty="0"/>
          </a:p>
        </p:txBody>
      </p:sp>
      <p:pic>
        <p:nvPicPr>
          <p:cNvPr id="4" name="Tartalom helye 3" descr="300px-Wireless-ic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7314" y="1330023"/>
            <a:ext cx="911985" cy="729588"/>
          </a:xfrm>
        </p:spPr>
      </p:pic>
      <p:pic>
        <p:nvPicPr>
          <p:cNvPr id="5" name="Kép 4" descr="050234-blue-jelly-icon-natural-wonders-fi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9788" y="2276387"/>
            <a:ext cx="938475" cy="938475"/>
          </a:xfrm>
          <a:prstGeom prst="rect">
            <a:avLst/>
          </a:prstGeom>
        </p:spPr>
      </p:pic>
      <p:pic>
        <p:nvPicPr>
          <p:cNvPr id="8" name="Kép 7" descr="Security-Camera-ic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913" y="3623377"/>
            <a:ext cx="854224" cy="854224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107504" y="1970937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Motion</a:t>
            </a:r>
            <a:r>
              <a:rPr lang="hu-HU" dirty="0" smtClean="0"/>
              <a:t> </a:t>
            </a:r>
            <a:r>
              <a:rPr lang="hu-HU" dirty="0" err="1" smtClean="0"/>
              <a:t>sensor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-84708" y="3072229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Smoke detector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-102324" y="4426950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Camera</a:t>
            </a:r>
            <a:endParaRPr lang="hu-HU" dirty="0"/>
          </a:p>
        </p:txBody>
      </p:sp>
      <p:sp>
        <p:nvSpPr>
          <p:cNvPr id="12" name="Jobbra nyíl 11"/>
          <p:cNvSpPr/>
          <p:nvPr/>
        </p:nvSpPr>
        <p:spPr>
          <a:xfrm>
            <a:off x="1621804" y="2997191"/>
            <a:ext cx="890118" cy="4846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Jobbra nyíl 12"/>
          <p:cNvSpPr/>
          <p:nvPr/>
        </p:nvSpPr>
        <p:spPr>
          <a:xfrm rot="19623929">
            <a:off x="1574708" y="3737440"/>
            <a:ext cx="978408" cy="4846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Jobbra nyíl 13"/>
          <p:cNvSpPr/>
          <p:nvPr/>
        </p:nvSpPr>
        <p:spPr>
          <a:xfrm rot="2281532">
            <a:off x="1554233" y="2135278"/>
            <a:ext cx="978408" cy="4846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5" name="Kép 14" descr="Alarm Ic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1922" y="2535558"/>
            <a:ext cx="1276855" cy="1361978"/>
          </a:xfrm>
          <a:prstGeom prst="rect">
            <a:avLst/>
          </a:prstGeom>
        </p:spPr>
      </p:pic>
      <p:sp>
        <p:nvSpPr>
          <p:cNvPr id="16" name="Jobbra nyíl 15"/>
          <p:cNvSpPr/>
          <p:nvPr/>
        </p:nvSpPr>
        <p:spPr>
          <a:xfrm>
            <a:off x="3852747" y="3137255"/>
            <a:ext cx="1313800" cy="4846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Jobbra nyíl 17"/>
          <p:cNvSpPr/>
          <p:nvPr/>
        </p:nvSpPr>
        <p:spPr>
          <a:xfrm rot="2066260">
            <a:off x="6670922" y="3516741"/>
            <a:ext cx="978408" cy="4846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Jobbra nyíl 18"/>
          <p:cNvSpPr/>
          <p:nvPr/>
        </p:nvSpPr>
        <p:spPr>
          <a:xfrm rot="19414353">
            <a:off x="6655507" y="2723442"/>
            <a:ext cx="978408" cy="4846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1" name="Kép 20" descr="Policema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25180" y="3310696"/>
            <a:ext cx="1142256" cy="1142256"/>
          </a:xfrm>
          <a:prstGeom prst="rect">
            <a:avLst/>
          </a:prstGeom>
        </p:spPr>
      </p:pic>
      <p:sp>
        <p:nvSpPr>
          <p:cNvPr id="22" name="Szövegdoboz 21"/>
          <p:cNvSpPr txBox="1"/>
          <p:nvPr/>
        </p:nvSpPr>
        <p:spPr>
          <a:xfrm>
            <a:off x="2633965" y="401414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Premise Controll Unit</a:t>
            </a:r>
            <a:endParaRPr lang="hu-HU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7541216" y="2771061"/>
            <a:ext cx="1222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Fire</a:t>
            </a:r>
            <a:r>
              <a:rPr lang="hu-HU" dirty="0" smtClean="0"/>
              <a:t> </a:t>
            </a:r>
            <a:r>
              <a:rPr lang="hu-HU" dirty="0" err="1" smtClean="0"/>
              <a:t>station</a:t>
            </a:r>
            <a:endParaRPr lang="hu-HU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7196208" y="446179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Security</a:t>
            </a:r>
            <a:r>
              <a:rPr lang="hu-HU" dirty="0" smtClean="0"/>
              <a:t> service</a:t>
            </a:r>
            <a:endParaRPr lang="hu-HU" dirty="0"/>
          </a:p>
        </p:txBody>
      </p:sp>
      <p:pic>
        <p:nvPicPr>
          <p:cNvPr id="26" name="Kép 25" descr="omn-kf-remote-security-des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28574" y="2591343"/>
            <a:ext cx="1558628" cy="1341145"/>
          </a:xfrm>
          <a:prstGeom prst="rect">
            <a:avLst/>
          </a:prstGeom>
        </p:spPr>
      </p:pic>
      <p:sp>
        <p:nvSpPr>
          <p:cNvPr id="27" name="Szövegdoboz 26"/>
          <p:cNvSpPr txBox="1"/>
          <p:nvPr/>
        </p:nvSpPr>
        <p:spPr>
          <a:xfrm>
            <a:off x="5122232" y="393910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Central</a:t>
            </a:r>
            <a:r>
              <a:rPr lang="hu-HU" dirty="0" smtClean="0"/>
              <a:t> </a:t>
            </a:r>
            <a:r>
              <a:rPr lang="hu-HU" dirty="0" err="1" smtClean="0"/>
              <a:t>station</a:t>
            </a:r>
            <a:endParaRPr lang="hu-HU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3912361" y="3207745"/>
            <a:ext cx="949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Phone call </a:t>
            </a:r>
            <a:endParaRPr lang="hu-HU" sz="1400" dirty="0"/>
          </a:p>
        </p:txBody>
      </p:sp>
      <p:sp>
        <p:nvSpPr>
          <p:cNvPr id="31" name="Szövegdoboz 30"/>
          <p:cNvSpPr txBox="1"/>
          <p:nvPr/>
        </p:nvSpPr>
        <p:spPr>
          <a:xfrm rot="19314726">
            <a:off x="6616490" y="2736108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Phone call</a:t>
            </a:r>
            <a:endParaRPr lang="hu-HU" sz="1200" dirty="0"/>
          </a:p>
        </p:txBody>
      </p:sp>
      <p:sp>
        <p:nvSpPr>
          <p:cNvPr id="32" name="Szövegdoboz 31"/>
          <p:cNvSpPr txBox="1"/>
          <p:nvPr/>
        </p:nvSpPr>
        <p:spPr>
          <a:xfrm rot="2083703">
            <a:off x="6653187" y="3573349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Phone call</a:t>
            </a:r>
            <a:endParaRPr lang="hu-H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3712198" y="2846268"/>
            <a:ext cx="1394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ContactID protocol</a:t>
            </a:r>
            <a:endParaRPr lang="hu-HU" sz="12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815" y="1687892"/>
            <a:ext cx="1179109" cy="11791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1584" y="4725144"/>
            <a:ext cx="5674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 smtClean="0"/>
              <a:t>Devices</a:t>
            </a:r>
            <a:r>
              <a:rPr lang="hu-HU" dirty="0" smtClean="0"/>
              <a:t> </a:t>
            </a:r>
            <a:r>
              <a:rPr lang="hu-HU" dirty="0" err="1" smtClean="0"/>
              <a:t>send</a:t>
            </a:r>
            <a:r>
              <a:rPr lang="hu-HU" dirty="0" smtClean="0"/>
              <a:t> DTMF </a:t>
            </a:r>
            <a:r>
              <a:rPr lang="hu-HU" dirty="0" err="1" smtClean="0"/>
              <a:t>signals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PCU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 smtClean="0"/>
              <a:t>Information</a:t>
            </a:r>
            <a:r>
              <a:rPr lang="hu-HU" dirty="0" smtClean="0"/>
              <a:t> </a:t>
            </a:r>
            <a:r>
              <a:rPr lang="hu-HU" dirty="0" err="1" smtClean="0"/>
              <a:t>flows</a:t>
            </a:r>
            <a:r>
              <a:rPr lang="hu-HU" dirty="0" smtClean="0"/>
              <a:t> </a:t>
            </a:r>
            <a:r>
              <a:rPr lang="hu-HU" dirty="0" err="1" smtClean="0"/>
              <a:t>through</a:t>
            </a:r>
            <a:r>
              <a:rPr lang="hu-HU" dirty="0" smtClean="0"/>
              <a:t> </a:t>
            </a:r>
            <a:r>
              <a:rPr lang="hu-HU" dirty="0" err="1" smtClean="0"/>
              <a:t>dial</a:t>
            </a:r>
            <a:r>
              <a:rPr lang="hu-HU" dirty="0" smtClean="0"/>
              <a:t> </a:t>
            </a:r>
            <a:r>
              <a:rPr lang="hu-HU" dirty="0" err="1" smtClean="0"/>
              <a:t>up</a:t>
            </a:r>
            <a:r>
              <a:rPr lang="hu-HU" dirty="0" smtClean="0"/>
              <a:t> </a:t>
            </a:r>
            <a:r>
              <a:rPr lang="hu-HU" dirty="0" err="1" smtClean="0"/>
              <a:t>phone</a:t>
            </a:r>
            <a:r>
              <a:rPr lang="hu-HU" dirty="0" smtClean="0"/>
              <a:t> line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central</a:t>
            </a:r>
            <a:r>
              <a:rPr lang="hu-HU" dirty="0" smtClean="0"/>
              <a:t> </a:t>
            </a:r>
            <a:r>
              <a:rPr lang="hu-HU" dirty="0" err="1" smtClean="0"/>
              <a:t>station</a:t>
            </a: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 smtClean="0"/>
              <a:t>If</a:t>
            </a:r>
            <a:r>
              <a:rPr lang="hu-HU" dirty="0" smtClean="0"/>
              <a:t> alarm is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flase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central</a:t>
            </a:r>
            <a:r>
              <a:rPr lang="hu-HU" dirty="0" smtClean="0"/>
              <a:t> </a:t>
            </a:r>
            <a:r>
              <a:rPr lang="hu-HU" dirty="0" err="1" smtClean="0"/>
              <a:t>station</a:t>
            </a:r>
            <a:r>
              <a:rPr lang="hu-HU" dirty="0" smtClean="0"/>
              <a:t> </a:t>
            </a:r>
            <a:r>
              <a:rPr lang="hu-HU" dirty="0" err="1" smtClean="0"/>
              <a:t>notifies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fire-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security</a:t>
            </a:r>
            <a:r>
              <a:rPr lang="hu-HU" dirty="0" smtClean="0"/>
              <a:t> </a:t>
            </a:r>
            <a:r>
              <a:rPr lang="hu-HU" dirty="0" err="1" smtClean="0"/>
              <a:t>station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3" grpId="0" animBg="1"/>
      <p:bldP spid="14" grpId="0" animBg="1"/>
      <p:bldP spid="16" grpId="0" animBg="1"/>
      <p:bldP spid="18" grpId="0" animBg="1"/>
      <p:bldP spid="19" grpId="0" animBg="1"/>
      <p:bldP spid="22" grpId="0"/>
      <p:bldP spid="24" grpId="0"/>
      <p:bldP spid="25" grpId="0"/>
      <p:bldP spid="27" grpId="0"/>
      <p:bldP spid="30" grpId="0"/>
      <p:bldP spid="31" grpId="0"/>
      <p:bldP spid="3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hu-HU" sz="3600" dirty="0" smtClean="0"/>
              <a:t>Weaknesses of traditional alarm systems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5554960" cy="4525963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dirty="0" err="1" smtClean="0"/>
              <a:t>If</a:t>
            </a:r>
            <a:r>
              <a:rPr lang="hu-HU" dirty="0" smtClean="0"/>
              <a:t> an </a:t>
            </a:r>
            <a:r>
              <a:rPr lang="hu-HU" dirty="0" err="1" smtClean="0"/>
              <a:t>event</a:t>
            </a:r>
            <a:r>
              <a:rPr lang="hu-HU" dirty="0" smtClean="0"/>
              <a:t> </a:t>
            </a:r>
            <a:r>
              <a:rPr lang="hu-HU" dirty="0" err="1" smtClean="0"/>
              <a:t>triggers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PCU </a:t>
            </a:r>
            <a:r>
              <a:rPr lang="hu-HU" dirty="0" err="1" smtClean="0"/>
              <a:t>send</a:t>
            </a:r>
            <a:r>
              <a:rPr lang="hu-HU" dirty="0" smtClean="0"/>
              <a:t> </a:t>
            </a:r>
            <a:r>
              <a:rPr lang="hu-HU" dirty="0" err="1" smtClean="0"/>
              <a:t>alarms</a:t>
            </a:r>
            <a:r>
              <a:rPr lang="hu-HU" dirty="0" smtClean="0"/>
              <a:t> </a:t>
            </a:r>
            <a:r>
              <a:rPr lang="hu-HU" dirty="0" err="1" smtClean="0"/>
              <a:t>via</a:t>
            </a:r>
            <a:r>
              <a:rPr lang="hu-HU" dirty="0" smtClean="0"/>
              <a:t> </a:t>
            </a:r>
            <a:r>
              <a:rPr lang="hu-HU" dirty="0" err="1" smtClean="0"/>
              <a:t>dial</a:t>
            </a:r>
            <a:r>
              <a:rPr lang="hu-HU" dirty="0" smtClean="0"/>
              <a:t> </a:t>
            </a:r>
            <a:r>
              <a:rPr lang="hu-HU" dirty="0" err="1" smtClean="0"/>
              <a:t>up</a:t>
            </a:r>
            <a:r>
              <a:rPr lang="hu-HU" dirty="0" smtClean="0"/>
              <a:t> </a:t>
            </a:r>
            <a:r>
              <a:rPr lang="hu-HU" dirty="0" err="1" smtClean="0"/>
              <a:t>phone</a:t>
            </a:r>
            <a:r>
              <a:rPr lang="hu-HU" dirty="0" smtClean="0"/>
              <a:t> line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central</a:t>
            </a:r>
            <a:r>
              <a:rPr lang="hu-HU" dirty="0" smtClean="0"/>
              <a:t> </a:t>
            </a:r>
            <a:r>
              <a:rPr lang="hu-HU" dirty="0" err="1" smtClean="0"/>
              <a:t>station</a:t>
            </a:r>
            <a:endParaRPr lang="hu-HU" dirty="0" smtClean="0"/>
          </a:p>
          <a:p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case</a:t>
            </a:r>
            <a:r>
              <a:rPr lang="hu-HU" dirty="0" smtClean="0"/>
              <a:t> </a:t>
            </a:r>
            <a:r>
              <a:rPr lang="hu-HU" dirty="0" smtClean="0"/>
              <a:t>a </a:t>
            </a:r>
            <a:r>
              <a:rPr lang="hu-HU" dirty="0" err="1" smtClean="0"/>
              <a:t>Phone</a:t>
            </a:r>
            <a:r>
              <a:rPr lang="hu-HU" dirty="0" smtClean="0"/>
              <a:t> </a:t>
            </a:r>
            <a:r>
              <a:rPr lang="hu-HU" dirty="0" smtClean="0"/>
              <a:t>line </a:t>
            </a:r>
            <a:r>
              <a:rPr lang="hu-HU" dirty="0" err="1" smtClean="0"/>
              <a:t>cut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PCU </a:t>
            </a:r>
            <a:r>
              <a:rPr lang="hu-HU" dirty="0" err="1" smtClean="0"/>
              <a:t>can’t</a:t>
            </a:r>
            <a:r>
              <a:rPr lang="hu-HU" dirty="0" smtClean="0"/>
              <a:t> </a:t>
            </a:r>
            <a:r>
              <a:rPr lang="hu-HU" dirty="0" err="1" smtClean="0"/>
              <a:t>dial</a:t>
            </a:r>
            <a:r>
              <a:rPr lang="hu-HU" dirty="0" smtClean="0"/>
              <a:t> and </a:t>
            </a:r>
            <a:r>
              <a:rPr lang="hu-HU" dirty="0" err="1" smtClean="0"/>
              <a:t>send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alarm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central</a:t>
            </a:r>
            <a:r>
              <a:rPr lang="hu-HU" dirty="0" smtClean="0"/>
              <a:t> </a:t>
            </a:r>
            <a:r>
              <a:rPr lang="hu-HU" dirty="0" err="1" smtClean="0"/>
              <a:t>station</a:t>
            </a:r>
            <a:endParaRPr lang="hu-HU" dirty="0"/>
          </a:p>
        </p:txBody>
      </p:sp>
      <p:pic>
        <p:nvPicPr>
          <p:cNvPr id="5" name="Kép 4" descr="Disconnec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3140968"/>
            <a:ext cx="1075184" cy="1075184"/>
          </a:xfrm>
          <a:prstGeom prst="rect">
            <a:avLst/>
          </a:prstGeom>
        </p:spPr>
      </p:pic>
      <p:pic>
        <p:nvPicPr>
          <p:cNvPr id="6" name="Kép 5" descr="disconnect-icone-7580-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4941168"/>
            <a:ext cx="1152128" cy="1152128"/>
          </a:xfrm>
          <a:prstGeom prst="rect">
            <a:avLst/>
          </a:prstGeom>
        </p:spPr>
      </p:pic>
      <p:pic>
        <p:nvPicPr>
          <p:cNvPr id="7" name="Kép 6" descr="infrared_beam_sending-12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1412776"/>
            <a:ext cx="1080120" cy="1080120"/>
          </a:xfrm>
          <a:prstGeom prst="rect">
            <a:avLst/>
          </a:prstGeom>
        </p:spPr>
      </p:pic>
      <p:sp>
        <p:nvSpPr>
          <p:cNvPr id="8" name="Lefelé nyíl 7"/>
          <p:cNvSpPr/>
          <p:nvPr/>
        </p:nvSpPr>
        <p:spPr>
          <a:xfrm>
            <a:off x="6660232" y="2492896"/>
            <a:ext cx="432048" cy="57606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Lefelé nyíl 8"/>
          <p:cNvSpPr/>
          <p:nvPr/>
        </p:nvSpPr>
        <p:spPr>
          <a:xfrm>
            <a:off x="6660232" y="4293096"/>
            <a:ext cx="432048" cy="57606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161718" y="1818398"/>
            <a:ext cx="3857635" cy="368103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Rounded Rectangle 2"/>
          <p:cNvSpPr/>
          <p:nvPr/>
        </p:nvSpPr>
        <p:spPr>
          <a:xfrm>
            <a:off x="70484" y="1856274"/>
            <a:ext cx="5065521" cy="364315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 smtClean="0"/>
              <a:t>Advantages of </a:t>
            </a:r>
            <a:r>
              <a:rPr lang="hu-HU" dirty="0" err="1" smtClean="0"/>
              <a:t>using</a:t>
            </a:r>
            <a:r>
              <a:rPr lang="hu-HU" dirty="0" smtClean="0"/>
              <a:t> </a:t>
            </a:r>
            <a:r>
              <a:rPr lang="hu-HU" dirty="0" err="1" smtClean="0"/>
              <a:t>VoIP</a:t>
            </a:r>
            <a:endParaRPr lang="hu-HU" dirty="0"/>
          </a:p>
        </p:txBody>
      </p:sp>
      <p:pic>
        <p:nvPicPr>
          <p:cNvPr id="4" name="Tartalom helye 3" descr="300px-Wireless-ic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1303" y="1818398"/>
            <a:ext cx="911985" cy="729588"/>
          </a:xfrm>
        </p:spPr>
      </p:pic>
      <p:pic>
        <p:nvPicPr>
          <p:cNvPr id="5" name="Kép 4" descr="050234-blue-jelly-icon-natural-wonders-fi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242" y="2763008"/>
            <a:ext cx="938475" cy="938475"/>
          </a:xfrm>
          <a:prstGeom prst="rect">
            <a:avLst/>
          </a:prstGeom>
        </p:spPr>
      </p:pic>
      <p:pic>
        <p:nvPicPr>
          <p:cNvPr id="8" name="Kép 7" descr="Security-Camera-ic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977" y="4119110"/>
            <a:ext cx="854224" cy="854224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71906" y="250931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Motion</a:t>
            </a:r>
            <a:r>
              <a:rPr lang="hu-HU" dirty="0" smtClean="0"/>
              <a:t> </a:t>
            </a:r>
            <a:r>
              <a:rPr lang="hu-HU" dirty="0" err="1" smtClean="0"/>
              <a:t>sensor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-75625" y="354714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Smoke</a:t>
            </a:r>
            <a:r>
              <a:rPr lang="hu-HU" dirty="0" smtClean="0"/>
              <a:t> </a:t>
            </a:r>
            <a:r>
              <a:rPr lang="hu-HU" dirty="0" err="1" smtClean="0"/>
              <a:t>detector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-93373" y="4845724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Camera</a:t>
            </a:r>
            <a:endParaRPr lang="hu-HU" dirty="0"/>
          </a:p>
        </p:txBody>
      </p:sp>
      <p:pic>
        <p:nvPicPr>
          <p:cNvPr id="15" name="Kép 14" descr="Alarm Ic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0991" y="3066587"/>
            <a:ext cx="1225178" cy="1306856"/>
          </a:xfrm>
          <a:prstGeom prst="rect">
            <a:avLst/>
          </a:prstGeom>
        </p:spPr>
      </p:pic>
      <p:sp>
        <p:nvSpPr>
          <p:cNvPr id="16" name="Jobbra nyíl 15"/>
          <p:cNvSpPr/>
          <p:nvPr/>
        </p:nvSpPr>
        <p:spPr>
          <a:xfrm>
            <a:off x="3748270" y="3807659"/>
            <a:ext cx="1502465" cy="4846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 sz="1400" b="1" dirty="0" err="1" smtClean="0"/>
              <a:t>VoIP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Phone</a:t>
            </a:r>
            <a:r>
              <a:rPr lang="hu-HU" sz="1400" b="1" dirty="0" smtClean="0"/>
              <a:t> call</a:t>
            </a:r>
            <a:endParaRPr lang="hu-HU" sz="1400" b="1" dirty="0"/>
          </a:p>
        </p:txBody>
      </p:sp>
      <p:pic>
        <p:nvPicPr>
          <p:cNvPr id="17" name="Kép 16" descr="omn-kf-remote-security-des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72660" y="2995353"/>
            <a:ext cx="1777149" cy="1529175"/>
          </a:xfrm>
          <a:prstGeom prst="rect">
            <a:avLst/>
          </a:prstGeom>
        </p:spPr>
      </p:pic>
      <p:sp>
        <p:nvSpPr>
          <p:cNvPr id="18" name="Jobbra nyíl 17"/>
          <p:cNvSpPr/>
          <p:nvPr/>
        </p:nvSpPr>
        <p:spPr>
          <a:xfrm rot="2066260">
            <a:off x="6875227" y="4111927"/>
            <a:ext cx="978408" cy="4846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Jobbra nyíl 18"/>
          <p:cNvSpPr/>
          <p:nvPr/>
        </p:nvSpPr>
        <p:spPr>
          <a:xfrm rot="19414353">
            <a:off x="6854596" y="3302530"/>
            <a:ext cx="978408" cy="4846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1" name="Kép 20" descr="Policema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56494" y="3932104"/>
            <a:ext cx="1142256" cy="1142256"/>
          </a:xfrm>
          <a:prstGeom prst="rect">
            <a:avLst/>
          </a:prstGeom>
        </p:spPr>
      </p:pic>
      <p:sp>
        <p:nvSpPr>
          <p:cNvPr id="26" name="Szövegdoboz 25"/>
          <p:cNvSpPr txBox="1"/>
          <p:nvPr/>
        </p:nvSpPr>
        <p:spPr>
          <a:xfrm>
            <a:off x="7606452" y="3424710"/>
            <a:ext cx="1242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Fire station</a:t>
            </a:r>
            <a:endParaRPr lang="hu-HU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7327522" y="501927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Security</a:t>
            </a:r>
            <a:r>
              <a:rPr lang="hu-HU" dirty="0" smtClean="0"/>
              <a:t> service</a:t>
            </a:r>
            <a:endParaRPr lang="hu-HU" dirty="0"/>
          </a:p>
        </p:txBody>
      </p:sp>
      <p:sp>
        <p:nvSpPr>
          <p:cNvPr id="33" name="Szövegdoboz 32"/>
          <p:cNvSpPr txBox="1"/>
          <p:nvPr/>
        </p:nvSpPr>
        <p:spPr>
          <a:xfrm rot="19439434">
            <a:off x="6786549" y="3348606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Phone call</a:t>
            </a:r>
            <a:endParaRPr lang="hu-HU" sz="1200" dirty="0"/>
          </a:p>
        </p:txBody>
      </p:sp>
      <p:sp>
        <p:nvSpPr>
          <p:cNvPr id="35" name="Szövegdoboz 34"/>
          <p:cNvSpPr txBox="1"/>
          <p:nvPr/>
        </p:nvSpPr>
        <p:spPr>
          <a:xfrm rot="2132322">
            <a:off x="6937658" y="420559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Phone call</a:t>
            </a:r>
            <a:endParaRPr lang="hu-HU" sz="1200" dirty="0"/>
          </a:p>
        </p:txBody>
      </p:sp>
      <p:sp>
        <p:nvSpPr>
          <p:cNvPr id="36" name="Szövegdoboz 35"/>
          <p:cNvSpPr txBox="1"/>
          <p:nvPr/>
        </p:nvSpPr>
        <p:spPr>
          <a:xfrm>
            <a:off x="2472689" y="4384059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Premise Controll Unit</a:t>
            </a:r>
            <a:endParaRPr lang="hu-HU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5251060" y="454683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Central</a:t>
            </a:r>
            <a:r>
              <a:rPr lang="hu-HU" dirty="0" smtClean="0"/>
              <a:t> </a:t>
            </a:r>
            <a:r>
              <a:rPr lang="hu-HU" dirty="0" err="1" smtClean="0"/>
              <a:t>station</a:t>
            </a:r>
            <a:endParaRPr lang="hu-HU" dirty="0"/>
          </a:p>
        </p:txBody>
      </p:sp>
      <p:sp>
        <p:nvSpPr>
          <p:cNvPr id="34" name="TextBox 33"/>
          <p:cNvSpPr txBox="1"/>
          <p:nvPr/>
        </p:nvSpPr>
        <p:spPr>
          <a:xfrm>
            <a:off x="3711518" y="3658814"/>
            <a:ext cx="1372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ContactID protocol</a:t>
            </a:r>
            <a:endParaRPr lang="hu-H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863670" y="1464076"/>
            <a:ext cx="1920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Your office</a:t>
            </a:r>
            <a:endParaRPr lang="hu-HU" dirty="0"/>
          </a:p>
        </p:txBody>
      </p:sp>
      <p:sp>
        <p:nvSpPr>
          <p:cNvPr id="39" name="TextBox 38"/>
          <p:cNvSpPr txBox="1"/>
          <p:nvPr/>
        </p:nvSpPr>
        <p:spPr>
          <a:xfrm>
            <a:off x="5713775" y="1454669"/>
            <a:ext cx="3024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Alarm monitoring company</a:t>
            </a:r>
            <a:endParaRPr lang="hu-HU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173" y="2230421"/>
            <a:ext cx="1179109" cy="1179109"/>
          </a:xfrm>
          <a:prstGeom prst="rect">
            <a:avLst/>
          </a:prstGeom>
        </p:spPr>
      </p:pic>
      <p:sp>
        <p:nvSpPr>
          <p:cNvPr id="30" name="Jobbra nyíl 11"/>
          <p:cNvSpPr/>
          <p:nvPr/>
        </p:nvSpPr>
        <p:spPr>
          <a:xfrm>
            <a:off x="1621639" y="3474703"/>
            <a:ext cx="890118" cy="4846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Jobbra nyíl 12"/>
          <p:cNvSpPr/>
          <p:nvPr/>
        </p:nvSpPr>
        <p:spPr>
          <a:xfrm rot="19623929">
            <a:off x="1683997" y="4169451"/>
            <a:ext cx="978408" cy="4846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Jobbra nyíl 13"/>
          <p:cNvSpPr/>
          <p:nvPr/>
        </p:nvSpPr>
        <p:spPr>
          <a:xfrm rot="2281532">
            <a:off x="1675987" y="2704548"/>
            <a:ext cx="978408" cy="4846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611560" y="558924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Alarm </a:t>
            </a:r>
            <a:r>
              <a:rPr lang="hu-HU" dirty="0" err="1" smtClean="0"/>
              <a:t>signals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sent</a:t>
            </a:r>
            <a:r>
              <a:rPr lang="hu-HU" dirty="0" smtClean="0"/>
              <a:t> </a:t>
            </a:r>
            <a:r>
              <a:rPr lang="hu-HU" dirty="0" err="1" smtClean="0"/>
              <a:t>through</a:t>
            </a:r>
            <a:r>
              <a:rPr lang="hu-HU" dirty="0" smtClean="0"/>
              <a:t> a </a:t>
            </a:r>
            <a:r>
              <a:rPr lang="hu-HU" dirty="0" err="1" smtClean="0"/>
              <a:t>VoIP</a:t>
            </a:r>
            <a:r>
              <a:rPr lang="hu-HU" dirty="0" smtClean="0"/>
              <a:t> </a:t>
            </a:r>
            <a:r>
              <a:rPr lang="hu-HU" dirty="0" err="1" smtClean="0"/>
              <a:t>phone</a:t>
            </a:r>
            <a:r>
              <a:rPr lang="hu-HU" dirty="0" smtClean="0"/>
              <a:t> </a:t>
            </a:r>
            <a:r>
              <a:rPr lang="hu-HU" dirty="0" err="1" smtClean="0"/>
              <a:t>call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central</a:t>
            </a:r>
            <a:r>
              <a:rPr lang="hu-HU" dirty="0" smtClean="0"/>
              <a:t> </a:t>
            </a:r>
            <a:r>
              <a:rPr lang="hu-HU" dirty="0" err="1" smtClean="0"/>
              <a:t>station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9" grpId="0"/>
      <p:bldP spid="10" grpId="0"/>
      <p:bldP spid="11" grpId="0"/>
      <p:bldP spid="16" grpId="0" animBg="1"/>
      <p:bldP spid="18" grpId="0" animBg="1"/>
      <p:bldP spid="19" grpId="0" animBg="1"/>
      <p:bldP spid="26" grpId="0"/>
      <p:bldP spid="27" grpId="0"/>
      <p:bldP spid="33" grpId="0"/>
      <p:bldP spid="35" grpId="0"/>
      <p:bldP spid="36" grpId="0"/>
      <p:bldP spid="37" grpId="0"/>
      <p:bldP spid="34" grpId="0"/>
      <p:bldP spid="7" grpId="0"/>
      <p:bldP spid="39" grpId="0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95736" y="1926999"/>
            <a:ext cx="4752528" cy="301699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94" y="560960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 smtClean="0"/>
              <a:t>Advantages of </a:t>
            </a:r>
            <a:r>
              <a:rPr lang="hu-HU" dirty="0" err="1" smtClean="0"/>
              <a:t>using</a:t>
            </a:r>
            <a:r>
              <a:rPr lang="hu-HU" dirty="0" smtClean="0"/>
              <a:t> </a:t>
            </a:r>
            <a:r>
              <a:rPr lang="hu-HU" dirty="0" err="1" smtClean="0"/>
              <a:t>VoIP</a:t>
            </a:r>
            <a:r>
              <a:rPr lang="hu-HU" dirty="0" smtClean="0"/>
              <a:t>	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29" name="Tartalom helye 3" descr="300px-Wireless-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901" y="1262960"/>
            <a:ext cx="911985" cy="729588"/>
          </a:xfrm>
          <a:prstGeom prst="rect">
            <a:avLst/>
          </a:prstGeom>
        </p:spPr>
      </p:pic>
      <p:pic>
        <p:nvPicPr>
          <p:cNvPr id="30" name="Kép 4" descr="050234-blue-jelly-icon-natural-wonders-fi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840" y="2207570"/>
            <a:ext cx="938475" cy="938475"/>
          </a:xfrm>
          <a:prstGeom prst="rect">
            <a:avLst/>
          </a:prstGeom>
        </p:spPr>
      </p:pic>
      <p:pic>
        <p:nvPicPr>
          <p:cNvPr id="31" name="Kép 7" descr="Security-Camera-ic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575" y="3563672"/>
            <a:ext cx="854224" cy="854224"/>
          </a:xfrm>
          <a:prstGeom prst="rect">
            <a:avLst/>
          </a:prstGeom>
        </p:spPr>
      </p:pic>
      <p:sp>
        <p:nvSpPr>
          <p:cNvPr id="32" name="Szövegdoboz 8"/>
          <p:cNvSpPr txBox="1"/>
          <p:nvPr/>
        </p:nvSpPr>
        <p:spPr>
          <a:xfrm>
            <a:off x="107504" y="1953877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Motion</a:t>
            </a:r>
            <a:r>
              <a:rPr lang="hu-HU" dirty="0" smtClean="0"/>
              <a:t> </a:t>
            </a:r>
            <a:r>
              <a:rPr lang="hu-HU" dirty="0" err="1" smtClean="0"/>
              <a:t>sensor</a:t>
            </a:r>
            <a:endParaRPr lang="hu-HU" dirty="0"/>
          </a:p>
        </p:txBody>
      </p:sp>
      <p:pic>
        <p:nvPicPr>
          <p:cNvPr id="33" name="Kép 14" descr="Alarm Ic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6457" y="2531577"/>
            <a:ext cx="1152127" cy="1228935"/>
          </a:xfrm>
          <a:prstGeom prst="rect">
            <a:avLst/>
          </a:prstGeom>
        </p:spPr>
      </p:pic>
      <p:sp>
        <p:nvSpPr>
          <p:cNvPr id="34" name="Jobbra nyíl 15"/>
          <p:cNvSpPr/>
          <p:nvPr/>
        </p:nvSpPr>
        <p:spPr>
          <a:xfrm>
            <a:off x="3861034" y="2996288"/>
            <a:ext cx="1425616" cy="4846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5" name="Kép 16" descr="omn-kf-remote-security-des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49362" y="2552370"/>
            <a:ext cx="1545765" cy="1330077"/>
          </a:xfrm>
          <a:prstGeom prst="rect">
            <a:avLst/>
          </a:prstGeom>
        </p:spPr>
      </p:pic>
      <p:sp>
        <p:nvSpPr>
          <p:cNvPr id="36" name="Jobbra nyíl 17"/>
          <p:cNvSpPr/>
          <p:nvPr/>
        </p:nvSpPr>
        <p:spPr>
          <a:xfrm rot="2066260">
            <a:off x="6796858" y="3401122"/>
            <a:ext cx="978408" cy="4846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Jobbra nyíl 18"/>
          <p:cNvSpPr/>
          <p:nvPr/>
        </p:nvSpPr>
        <p:spPr>
          <a:xfrm rot="19414353">
            <a:off x="6768490" y="2603141"/>
            <a:ext cx="978408" cy="4846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9" name="Kép 20" descr="Policema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42050" y="3431707"/>
            <a:ext cx="1142256" cy="1142256"/>
          </a:xfrm>
          <a:prstGeom prst="rect">
            <a:avLst/>
          </a:prstGeom>
        </p:spPr>
      </p:pic>
      <p:sp>
        <p:nvSpPr>
          <p:cNvPr id="43" name="Szövegdoboz 25"/>
          <p:cNvSpPr txBox="1"/>
          <p:nvPr/>
        </p:nvSpPr>
        <p:spPr>
          <a:xfrm>
            <a:off x="7732261" y="2869272"/>
            <a:ext cx="1263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Fire station</a:t>
            </a:r>
            <a:endParaRPr lang="hu-HU" dirty="0"/>
          </a:p>
        </p:txBody>
      </p:sp>
      <p:sp>
        <p:nvSpPr>
          <p:cNvPr id="44" name="Szövegdoboz 26"/>
          <p:cNvSpPr txBox="1"/>
          <p:nvPr/>
        </p:nvSpPr>
        <p:spPr>
          <a:xfrm>
            <a:off x="7408226" y="4574659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Security</a:t>
            </a:r>
            <a:r>
              <a:rPr lang="hu-HU" dirty="0" smtClean="0"/>
              <a:t> service</a:t>
            </a:r>
            <a:endParaRPr lang="hu-HU" dirty="0"/>
          </a:p>
        </p:txBody>
      </p:sp>
      <p:sp>
        <p:nvSpPr>
          <p:cNvPr id="48" name="Szövegdoboz 31"/>
          <p:cNvSpPr txBox="1"/>
          <p:nvPr/>
        </p:nvSpPr>
        <p:spPr>
          <a:xfrm>
            <a:off x="3833146" y="3093413"/>
            <a:ext cx="1453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/>
              <a:t>VoIP registration</a:t>
            </a:r>
            <a:endParaRPr lang="hu-HU" sz="1400" b="1" dirty="0"/>
          </a:p>
        </p:txBody>
      </p:sp>
      <p:sp>
        <p:nvSpPr>
          <p:cNvPr id="49" name="Szövegdoboz 32"/>
          <p:cNvSpPr txBox="1"/>
          <p:nvPr/>
        </p:nvSpPr>
        <p:spPr>
          <a:xfrm rot="19439434">
            <a:off x="6761113" y="2607028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Phone call</a:t>
            </a:r>
            <a:endParaRPr lang="hu-HU" sz="1200" dirty="0"/>
          </a:p>
        </p:txBody>
      </p:sp>
      <p:sp>
        <p:nvSpPr>
          <p:cNvPr id="50" name="Szövegdoboz 34"/>
          <p:cNvSpPr txBox="1"/>
          <p:nvPr/>
        </p:nvSpPr>
        <p:spPr>
          <a:xfrm rot="2132322">
            <a:off x="6809358" y="3487236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Phone call</a:t>
            </a:r>
            <a:endParaRPr lang="hu-HU" sz="1200" dirty="0"/>
          </a:p>
        </p:txBody>
      </p:sp>
      <p:sp>
        <p:nvSpPr>
          <p:cNvPr id="51" name="Szövegdoboz 35"/>
          <p:cNvSpPr txBox="1"/>
          <p:nvPr/>
        </p:nvSpPr>
        <p:spPr>
          <a:xfrm>
            <a:off x="2562289" y="3810229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Premise Controll Unit</a:t>
            </a:r>
            <a:endParaRPr lang="hu-HU" dirty="0"/>
          </a:p>
        </p:txBody>
      </p:sp>
      <p:sp>
        <p:nvSpPr>
          <p:cNvPr id="52" name="Szövegdoboz 36"/>
          <p:cNvSpPr txBox="1"/>
          <p:nvPr/>
        </p:nvSpPr>
        <p:spPr>
          <a:xfrm>
            <a:off x="5248943" y="377736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Central</a:t>
            </a:r>
            <a:r>
              <a:rPr lang="hu-HU" dirty="0" smtClean="0"/>
              <a:t> </a:t>
            </a:r>
            <a:r>
              <a:rPr lang="hu-HU" dirty="0" err="1" smtClean="0"/>
              <a:t>station</a:t>
            </a:r>
            <a:endParaRPr lang="hu-HU" dirty="0"/>
          </a:p>
        </p:txBody>
      </p:sp>
      <p:sp>
        <p:nvSpPr>
          <p:cNvPr id="54" name="Szövegdoboz 9"/>
          <p:cNvSpPr txBox="1"/>
          <p:nvPr/>
        </p:nvSpPr>
        <p:spPr>
          <a:xfrm>
            <a:off x="-33211" y="303653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Smoke detector</a:t>
            </a:r>
            <a:endParaRPr lang="hu-HU" dirty="0"/>
          </a:p>
        </p:txBody>
      </p:sp>
      <p:sp>
        <p:nvSpPr>
          <p:cNvPr id="57" name="Rounded Rectangle 56"/>
          <p:cNvSpPr/>
          <p:nvPr/>
        </p:nvSpPr>
        <p:spPr>
          <a:xfrm>
            <a:off x="3798584" y="2575166"/>
            <a:ext cx="1470825" cy="33769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TextBox 52"/>
          <p:cNvSpPr txBox="1"/>
          <p:nvPr/>
        </p:nvSpPr>
        <p:spPr>
          <a:xfrm>
            <a:off x="3764577" y="2601014"/>
            <a:ext cx="1739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 err="1" smtClean="0"/>
              <a:t>Periodic</a:t>
            </a:r>
            <a:r>
              <a:rPr lang="hu-HU" sz="1200" b="1" dirty="0" smtClean="0"/>
              <a:t> </a:t>
            </a:r>
            <a:r>
              <a:rPr lang="hu-HU" sz="1200" b="1" dirty="0" err="1" smtClean="0"/>
              <a:t>ping</a:t>
            </a:r>
            <a:r>
              <a:rPr lang="hu-HU" sz="1200" b="1" dirty="0" smtClean="0"/>
              <a:t> request</a:t>
            </a:r>
            <a:endParaRPr lang="hu-HU" sz="1200" b="1" dirty="0"/>
          </a:p>
        </p:txBody>
      </p:sp>
      <p:sp>
        <p:nvSpPr>
          <p:cNvPr id="55" name="Szövegdoboz 10"/>
          <p:cNvSpPr txBox="1"/>
          <p:nvPr/>
        </p:nvSpPr>
        <p:spPr>
          <a:xfrm>
            <a:off x="-57775" y="4290876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Camera</a:t>
            </a:r>
            <a:endParaRPr lang="hu-HU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585" y="1658881"/>
            <a:ext cx="1179109" cy="1179109"/>
          </a:xfrm>
          <a:prstGeom prst="rect">
            <a:avLst/>
          </a:prstGeom>
        </p:spPr>
      </p:pic>
      <p:sp>
        <p:nvSpPr>
          <p:cNvPr id="38" name="Jobbra nyíl 11"/>
          <p:cNvSpPr/>
          <p:nvPr/>
        </p:nvSpPr>
        <p:spPr>
          <a:xfrm>
            <a:off x="1666627" y="2947075"/>
            <a:ext cx="890118" cy="4846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Jobbra nyíl 12"/>
          <p:cNvSpPr/>
          <p:nvPr/>
        </p:nvSpPr>
        <p:spPr>
          <a:xfrm rot="19623929">
            <a:off x="1728985" y="3641823"/>
            <a:ext cx="978408" cy="4846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Jobbra nyíl 13"/>
          <p:cNvSpPr/>
          <p:nvPr/>
        </p:nvSpPr>
        <p:spPr>
          <a:xfrm rot="2281532">
            <a:off x="1720975" y="2176920"/>
            <a:ext cx="978408" cy="4846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extBox 5"/>
          <p:cNvSpPr txBox="1"/>
          <p:nvPr/>
        </p:nvSpPr>
        <p:spPr>
          <a:xfrm>
            <a:off x="1187624" y="5085184"/>
            <a:ext cx="6638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help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periodic</a:t>
            </a:r>
            <a:r>
              <a:rPr lang="hu-HU" dirty="0" smtClean="0"/>
              <a:t> </a:t>
            </a:r>
            <a:r>
              <a:rPr lang="hu-HU" dirty="0" err="1" smtClean="0"/>
              <a:t>ping</a:t>
            </a:r>
            <a:r>
              <a:rPr lang="hu-HU" dirty="0" smtClean="0"/>
              <a:t> </a:t>
            </a:r>
            <a:r>
              <a:rPr lang="hu-HU" dirty="0" err="1" smtClean="0"/>
              <a:t>request</a:t>
            </a:r>
            <a:r>
              <a:rPr lang="hu-HU" dirty="0" smtClean="0"/>
              <a:t> </a:t>
            </a:r>
            <a:r>
              <a:rPr lang="hu-HU" dirty="0" err="1" smtClean="0"/>
              <a:t>user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</a:t>
            </a:r>
            <a:r>
              <a:rPr lang="hu-HU" dirty="0" err="1" smtClean="0"/>
              <a:t>receive</a:t>
            </a:r>
            <a:r>
              <a:rPr lang="hu-HU" dirty="0" smtClean="0"/>
              <a:t> </a:t>
            </a:r>
            <a:r>
              <a:rPr lang="hu-HU" dirty="0" err="1" smtClean="0"/>
              <a:t>notification</a:t>
            </a:r>
            <a:r>
              <a:rPr lang="hu-HU" dirty="0" smtClean="0"/>
              <a:t> </a:t>
            </a:r>
            <a:r>
              <a:rPr lang="hu-HU" dirty="0" err="1" smtClean="0"/>
              <a:t>about</a:t>
            </a:r>
            <a:r>
              <a:rPr lang="hu-HU" dirty="0" smtClean="0"/>
              <a:t> </a:t>
            </a:r>
            <a:r>
              <a:rPr lang="hu-HU" dirty="0" err="1" smtClean="0"/>
              <a:t>network-</a:t>
            </a:r>
            <a:r>
              <a:rPr lang="hu-HU" dirty="0"/>
              <a:t> </a:t>
            </a:r>
            <a:r>
              <a:rPr lang="hu-HU" dirty="0" smtClean="0"/>
              <a:t>and </a:t>
            </a:r>
            <a:r>
              <a:rPr lang="hu-HU" dirty="0" err="1" smtClean="0"/>
              <a:t>power</a:t>
            </a:r>
            <a:r>
              <a:rPr lang="hu-HU" dirty="0" smtClean="0"/>
              <a:t> </a:t>
            </a:r>
            <a:r>
              <a:rPr lang="hu-HU" dirty="0" err="1" smtClean="0"/>
              <a:t>failure</a:t>
            </a: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this</a:t>
            </a:r>
            <a:r>
              <a:rPr lang="hu-HU" dirty="0" smtClean="0"/>
              <a:t> </a:t>
            </a:r>
            <a:r>
              <a:rPr lang="hu-HU" dirty="0" err="1" smtClean="0"/>
              <a:t>case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VoIP</a:t>
            </a:r>
            <a:r>
              <a:rPr lang="hu-HU" dirty="0" smtClean="0"/>
              <a:t> </a:t>
            </a:r>
            <a:r>
              <a:rPr lang="hu-HU" dirty="0" err="1" smtClean="0"/>
              <a:t>registration</a:t>
            </a:r>
            <a:r>
              <a:rPr lang="hu-HU" dirty="0" smtClean="0"/>
              <a:t> is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successful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70660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Curved Connector 61"/>
          <p:cNvCxnSpPr/>
          <p:nvPr/>
        </p:nvCxnSpPr>
        <p:spPr>
          <a:xfrm rot="5400000">
            <a:off x="2835020" y="2912137"/>
            <a:ext cx="3360697" cy="736826"/>
          </a:xfrm>
          <a:prstGeom prst="curvedConnector3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5205">
            <a:off x="3912840" y="2917901"/>
            <a:ext cx="1286485" cy="12864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Advantage of</a:t>
            </a:r>
            <a:r>
              <a:rPr lang="hu-HU" dirty="0"/>
              <a:t> </a:t>
            </a:r>
            <a:r>
              <a:rPr lang="hu-HU" dirty="0" err="1" smtClean="0"/>
              <a:t>using</a:t>
            </a:r>
            <a:r>
              <a:rPr lang="hu-HU" dirty="0" smtClean="0"/>
              <a:t> </a:t>
            </a:r>
            <a:r>
              <a:rPr lang="hu-HU" dirty="0" err="1" smtClean="0"/>
              <a:t>VoIP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</p:txBody>
      </p:sp>
      <p:pic>
        <p:nvPicPr>
          <p:cNvPr id="27" name="Tartalom helye 3" descr="300px-Wireless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901" y="1262960"/>
            <a:ext cx="911985" cy="729588"/>
          </a:xfrm>
          <a:prstGeom prst="rect">
            <a:avLst/>
          </a:prstGeom>
        </p:spPr>
      </p:pic>
      <p:pic>
        <p:nvPicPr>
          <p:cNvPr id="28" name="Kép 4" descr="050234-blue-jelly-icon-natural-wonders-fir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840" y="2207570"/>
            <a:ext cx="938475" cy="938475"/>
          </a:xfrm>
          <a:prstGeom prst="rect">
            <a:avLst/>
          </a:prstGeom>
        </p:spPr>
      </p:pic>
      <p:pic>
        <p:nvPicPr>
          <p:cNvPr id="29" name="Kép 7" descr="Security-Camera-ic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0575" y="3563672"/>
            <a:ext cx="854224" cy="854224"/>
          </a:xfrm>
          <a:prstGeom prst="rect">
            <a:avLst/>
          </a:prstGeom>
        </p:spPr>
      </p:pic>
      <p:sp>
        <p:nvSpPr>
          <p:cNvPr id="30" name="Szövegdoboz 8"/>
          <p:cNvSpPr txBox="1"/>
          <p:nvPr/>
        </p:nvSpPr>
        <p:spPr>
          <a:xfrm>
            <a:off x="107504" y="1953877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Motion</a:t>
            </a:r>
            <a:r>
              <a:rPr lang="hu-HU" dirty="0" smtClean="0"/>
              <a:t> </a:t>
            </a:r>
            <a:r>
              <a:rPr lang="hu-HU" dirty="0" err="1" smtClean="0"/>
              <a:t>sensor</a:t>
            </a:r>
            <a:endParaRPr lang="hu-HU" dirty="0"/>
          </a:p>
        </p:txBody>
      </p:sp>
      <p:pic>
        <p:nvPicPr>
          <p:cNvPr id="31" name="Kép 14" descr="Alarm Ico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24409" y="2569681"/>
            <a:ext cx="1152127" cy="1228935"/>
          </a:xfrm>
          <a:prstGeom prst="rect">
            <a:avLst/>
          </a:prstGeom>
        </p:spPr>
      </p:pic>
      <p:sp>
        <p:nvSpPr>
          <p:cNvPr id="32" name="Jobbra nyíl 15"/>
          <p:cNvSpPr/>
          <p:nvPr/>
        </p:nvSpPr>
        <p:spPr>
          <a:xfrm>
            <a:off x="3869363" y="2960999"/>
            <a:ext cx="1405990" cy="4846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3" name="Kép 16" descr="omn-kf-remote-security-des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57092" y="2514131"/>
            <a:ext cx="1545765" cy="1330077"/>
          </a:xfrm>
          <a:prstGeom prst="rect">
            <a:avLst/>
          </a:prstGeom>
        </p:spPr>
      </p:pic>
      <p:sp>
        <p:nvSpPr>
          <p:cNvPr id="34" name="Jobbra nyíl 17"/>
          <p:cNvSpPr/>
          <p:nvPr/>
        </p:nvSpPr>
        <p:spPr>
          <a:xfrm rot="2066260">
            <a:off x="6798929" y="3397629"/>
            <a:ext cx="978408" cy="4846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Jobbra nyíl 18"/>
          <p:cNvSpPr/>
          <p:nvPr/>
        </p:nvSpPr>
        <p:spPr>
          <a:xfrm rot="19414353">
            <a:off x="6779668" y="2593708"/>
            <a:ext cx="978408" cy="4846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7" name="Kép 20" descr="Policema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42050" y="3431707"/>
            <a:ext cx="1142256" cy="1142256"/>
          </a:xfrm>
          <a:prstGeom prst="rect">
            <a:avLst/>
          </a:prstGeom>
        </p:spPr>
      </p:pic>
      <p:sp>
        <p:nvSpPr>
          <p:cNvPr id="42" name="Szövegdoboz 26"/>
          <p:cNvSpPr txBox="1"/>
          <p:nvPr/>
        </p:nvSpPr>
        <p:spPr>
          <a:xfrm>
            <a:off x="7408226" y="4574659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Security</a:t>
            </a:r>
            <a:r>
              <a:rPr lang="hu-HU" dirty="0" smtClean="0"/>
              <a:t> service</a:t>
            </a:r>
            <a:endParaRPr lang="hu-HU" dirty="0"/>
          </a:p>
        </p:txBody>
      </p:sp>
      <p:sp>
        <p:nvSpPr>
          <p:cNvPr id="46" name="Szövegdoboz 31"/>
          <p:cNvSpPr txBox="1"/>
          <p:nvPr/>
        </p:nvSpPr>
        <p:spPr>
          <a:xfrm>
            <a:off x="3837965" y="3053938"/>
            <a:ext cx="143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/>
              <a:t>Connection loss</a:t>
            </a:r>
            <a:endParaRPr lang="hu-HU" sz="1400" b="1" dirty="0"/>
          </a:p>
        </p:txBody>
      </p:sp>
      <p:sp>
        <p:nvSpPr>
          <p:cNvPr id="47" name="Szövegdoboz 32"/>
          <p:cNvSpPr txBox="1"/>
          <p:nvPr/>
        </p:nvSpPr>
        <p:spPr>
          <a:xfrm rot="19439434">
            <a:off x="6738334" y="2610007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Phone call</a:t>
            </a:r>
            <a:endParaRPr lang="hu-HU" sz="1200" dirty="0"/>
          </a:p>
        </p:txBody>
      </p:sp>
      <p:sp>
        <p:nvSpPr>
          <p:cNvPr id="48" name="Szövegdoboz 34"/>
          <p:cNvSpPr txBox="1"/>
          <p:nvPr/>
        </p:nvSpPr>
        <p:spPr>
          <a:xfrm rot="2132322">
            <a:off x="6806472" y="3495403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Phone call</a:t>
            </a:r>
            <a:endParaRPr lang="hu-HU" sz="1200" dirty="0"/>
          </a:p>
        </p:txBody>
      </p:sp>
      <p:sp>
        <p:nvSpPr>
          <p:cNvPr id="49" name="Szövegdoboz 35"/>
          <p:cNvSpPr txBox="1"/>
          <p:nvPr/>
        </p:nvSpPr>
        <p:spPr>
          <a:xfrm>
            <a:off x="2512150" y="3863767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Premise Controll Unit</a:t>
            </a:r>
            <a:endParaRPr lang="hu-HU" dirty="0"/>
          </a:p>
        </p:txBody>
      </p:sp>
      <p:sp>
        <p:nvSpPr>
          <p:cNvPr id="50" name="Szövegdoboz 36"/>
          <p:cNvSpPr txBox="1"/>
          <p:nvPr/>
        </p:nvSpPr>
        <p:spPr>
          <a:xfrm>
            <a:off x="5237886" y="3777257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Central</a:t>
            </a:r>
            <a:r>
              <a:rPr lang="hu-HU" dirty="0" smtClean="0"/>
              <a:t> </a:t>
            </a:r>
            <a:r>
              <a:rPr lang="hu-HU" dirty="0" err="1" smtClean="0"/>
              <a:t>station</a:t>
            </a:r>
            <a:endParaRPr lang="hu-HU" dirty="0"/>
          </a:p>
        </p:txBody>
      </p:sp>
      <p:sp>
        <p:nvSpPr>
          <p:cNvPr id="52" name="Szövegdoboz 9"/>
          <p:cNvSpPr txBox="1"/>
          <p:nvPr/>
        </p:nvSpPr>
        <p:spPr>
          <a:xfrm>
            <a:off x="-33211" y="303653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Smoke detector</a:t>
            </a:r>
            <a:endParaRPr lang="hu-HU" dirty="0"/>
          </a:p>
        </p:txBody>
      </p:sp>
      <p:sp>
        <p:nvSpPr>
          <p:cNvPr id="53" name="Szövegdoboz 10"/>
          <p:cNvSpPr txBox="1"/>
          <p:nvPr/>
        </p:nvSpPr>
        <p:spPr>
          <a:xfrm>
            <a:off x="-57775" y="4290876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Camera</a:t>
            </a:r>
            <a:endParaRPr lang="hu-HU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671" y="1291429"/>
            <a:ext cx="1399780" cy="1220449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585" y="1658881"/>
            <a:ext cx="1179109" cy="1179109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7586051" y="2924993"/>
            <a:ext cx="1292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Fire station</a:t>
            </a:r>
            <a:endParaRPr lang="hu-HU" dirty="0"/>
          </a:p>
        </p:txBody>
      </p:sp>
      <p:sp>
        <p:nvSpPr>
          <p:cNvPr id="36" name="Jobbra nyíl 11"/>
          <p:cNvSpPr/>
          <p:nvPr/>
        </p:nvSpPr>
        <p:spPr>
          <a:xfrm>
            <a:off x="1648960" y="2986352"/>
            <a:ext cx="890118" cy="4846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Jobbra nyíl 12"/>
          <p:cNvSpPr/>
          <p:nvPr/>
        </p:nvSpPr>
        <p:spPr>
          <a:xfrm rot="19623929">
            <a:off x="1711318" y="3681100"/>
            <a:ext cx="978408" cy="4846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Jobbra nyíl 13"/>
          <p:cNvSpPr/>
          <p:nvPr/>
        </p:nvSpPr>
        <p:spPr>
          <a:xfrm rot="2281532">
            <a:off x="1703308" y="2216197"/>
            <a:ext cx="978408" cy="4846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extBox 3"/>
          <p:cNvSpPr txBox="1"/>
          <p:nvPr/>
        </p:nvSpPr>
        <p:spPr>
          <a:xfrm>
            <a:off x="1475656" y="5157192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User </a:t>
            </a:r>
            <a:r>
              <a:rPr lang="hu-HU" dirty="0" err="1" smtClean="0"/>
              <a:t>can</a:t>
            </a:r>
            <a:r>
              <a:rPr lang="hu-HU" dirty="0" smtClean="0"/>
              <a:t> </a:t>
            </a:r>
            <a:r>
              <a:rPr lang="hu-HU" dirty="0" err="1" smtClean="0"/>
              <a:t>setup</a:t>
            </a:r>
            <a:r>
              <a:rPr lang="hu-HU" dirty="0" smtClean="0"/>
              <a:t> a </a:t>
            </a:r>
            <a:r>
              <a:rPr lang="hu-HU" dirty="0" err="1" smtClean="0"/>
              <a:t>unique</a:t>
            </a:r>
            <a:r>
              <a:rPr lang="hu-HU" dirty="0" smtClean="0"/>
              <a:t> alarm </a:t>
            </a:r>
            <a:r>
              <a:rPr lang="hu-HU" dirty="0" err="1" smtClean="0"/>
              <a:t>system</a:t>
            </a:r>
            <a:r>
              <a:rPr lang="hu-HU" dirty="0" smtClean="0"/>
              <a:t> </a:t>
            </a:r>
            <a:r>
              <a:rPr lang="hu-HU" dirty="0" err="1" smtClean="0"/>
              <a:t>where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central</a:t>
            </a:r>
            <a:r>
              <a:rPr lang="hu-HU" dirty="0" smtClean="0"/>
              <a:t> </a:t>
            </a:r>
            <a:r>
              <a:rPr lang="hu-HU" dirty="0" err="1" smtClean="0"/>
              <a:t>station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</a:t>
            </a:r>
            <a:r>
              <a:rPr lang="hu-HU" dirty="0" err="1" smtClean="0"/>
              <a:t>send</a:t>
            </a:r>
            <a:r>
              <a:rPr lang="hu-HU" dirty="0" smtClean="0"/>
              <a:t> </a:t>
            </a:r>
            <a:r>
              <a:rPr lang="hu-HU" dirty="0" err="1" smtClean="0"/>
              <a:t>notification</a:t>
            </a:r>
            <a:r>
              <a:rPr lang="hu-HU" dirty="0" smtClean="0"/>
              <a:t> </a:t>
            </a:r>
            <a:r>
              <a:rPr lang="hu-HU" dirty="0" err="1" smtClean="0"/>
              <a:t>if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connection</a:t>
            </a:r>
            <a:r>
              <a:rPr lang="hu-HU" dirty="0" smtClean="0"/>
              <a:t> is </a:t>
            </a:r>
            <a:r>
              <a:rPr lang="hu-HU" dirty="0" err="1" smtClean="0"/>
              <a:t>failed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PCU.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47458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 </a:t>
            </a:r>
            <a:r>
              <a:rPr lang="hu-HU" b="1" dirty="0" err="1" smtClean="0"/>
              <a:t>ContactID</a:t>
            </a:r>
            <a:r>
              <a:rPr lang="hu-HU" b="1" dirty="0" smtClean="0"/>
              <a:t> </a:t>
            </a:r>
            <a:r>
              <a:rPr lang="hu-HU" b="1" dirty="0" err="1" smtClean="0"/>
              <a:t>protocol</a:t>
            </a:r>
            <a:endParaRPr lang="hu-H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Standard way to notify </a:t>
            </a:r>
            <a:r>
              <a:rPr lang="hu-HU" dirty="0" err="1" smtClean="0"/>
              <a:t>central</a:t>
            </a:r>
            <a:r>
              <a:rPr lang="hu-HU" dirty="0" smtClean="0"/>
              <a:t> </a:t>
            </a:r>
            <a:r>
              <a:rPr lang="hu-HU" dirty="0" err="1" smtClean="0"/>
              <a:t>station</a:t>
            </a:r>
            <a:endParaRPr lang="hu-HU" dirty="0" smtClean="0"/>
          </a:p>
          <a:p>
            <a:r>
              <a:rPr lang="hu-HU" dirty="0" err="1" smtClean="0"/>
              <a:t>It</a:t>
            </a:r>
            <a:r>
              <a:rPr lang="hu-HU" dirty="0" smtClean="0"/>
              <a:t> is a 16 </a:t>
            </a:r>
            <a:r>
              <a:rPr lang="hu-HU" dirty="0" err="1" smtClean="0"/>
              <a:t>digit</a:t>
            </a:r>
            <a:r>
              <a:rPr lang="hu-HU" dirty="0" smtClean="0"/>
              <a:t> </a:t>
            </a:r>
            <a:r>
              <a:rPr lang="hu-HU" dirty="0" err="1" smtClean="0"/>
              <a:t>code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alarm</a:t>
            </a:r>
            <a:r>
              <a:rPr lang="hu-HU" dirty="0" smtClean="0"/>
              <a:t> </a:t>
            </a:r>
            <a:endParaRPr lang="hu-HU" dirty="0" smtClean="0"/>
          </a:p>
          <a:p>
            <a:r>
              <a:rPr lang="hu-HU" dirty="0" err="1" smtClean="0"/>
              <a:t>Contains</a:t>
            </a:r>
            <a:r>
              <a:rPr lang="hu-HU" dirty="0" smtClean="0"/>
              <a:t>:</a:t>
            </a:r>
          </a:p>
          <a:p>
            <a:pPr lvl="1"/>
            <a:r>
              <a:rPr lang="hu-HU" dirty="0" smtClean="0"/>
              <a:t>Object ID</a:t>
            </a:r>
          </a:p>
          <a:p>
            <a:pPr lvl="1"/>
            <a:r>
              <a:rPr lang="hu-HU" dirty="0" smtClean="0"/>
              <a:t>Partition ID</a:t>
            </a:r>
          </a:p>
          <a:p>
            <a:pPr lvl="1"/>
            <a:r>
              <a:rPr lang="hu-HU" dirty="0" err="1" smtClean="0"/>
              <a:t>Zone</a:t>
            </a:r>
            <a:r>
              <a:rPr lang="hu-HU" dirty="0" smtClean="0"/>
              <a:t> ID</a:t>
            </a:r>
          </a:p>
          <a:p>
            <a:r>
              <a:rPr lang="hu-HU" dirty="0" smtClean="0"/>
              <a:t>Used by both: Traditional and VoIP alarm systems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341107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hu-HU" sz="4000" dirty="0" smtClean="0"/>
              <a:t>The </a:t>
            </a:r>
            <a:r>
              <a:rPr lang="hu-HU" sz="4000" dirty="0" err="1" smtClean="0"/>
              <a:t>ContactID</a:t>
            </a:r>
            <a:r>
              <a:rPr lang="hu-HU" sz="4000" dirty="0" smtClean="0"/>
              <a:t> </a:t>
            </a:r>
            <a:r>
              <a:rPr lang="hu-HU" sz="4000" dirty="0" err="1" smtClean="0"/>
              <a:t>protocol</a:t>
            </a:r>
            <a:r>
              <a:rPr lang="hu-HU" sz="4000" dirty="0" smtClean="0"/>
              <a:t> </a:t>
            </a:r>
            <a:r>
              <a:rPr lang="hu-HU" sz="4000" dirty="0" err="1" smtClean="0"/>
              <a:t>time-line</a:t>
            </a:r>
            <a:endParaRPr lang="hu-HU" sz="4000" dirty="0"/>
          </a:p>
        </p:txBody>
      </p:sp>
      <p:cxnSp>
        <p:nvCxnSpPr>
          <p:cNvPr id="7" name="Egyenes összekötő 6"/>
          <p:cNvCxnSpPr/>
          <p:nvPr/>
        </p:nvCxnSpPr>
        <p:spPr>
          <a:xfrm>
            <a:off x="899592" y="2924944"/>
            <a:ext cx="74168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1043608" y="2708920"/>
            <a:ext cx="0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755576" y="3140968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err="1" smtClean="0"/>
              <a:t>Off</a:t>
            </a:r>
            <a:r>
              <a:rPr lang="hu-HU" sz="1000" dirty="0" smtClean="0"/>
              <a:t> </a:t>
            </a:r>
            <a:r>
              <a:rPr lang="hu-HU" sz="1000" dirty="0" err="1" smtClean="0"/>
              <a:t>hook</a:t>
            </a:r>
            <a:endParaRPr lang="hu-HU" sz="1000" dirty="0"/>
          </a:p>
        </p:txBody>
      </p:sp>
      <p:sp>
        <p:nvSpPr>
          <p:cNvPr id="11" name="Téglalap 10"/>
          <p:cNvSpPr/>
          <p:nvPr/>
        </p:nvSpPr>
        <p:spPr>
          <a:xfrm>
            <a:off x="1547664" y="2708920"/>
            <a:ext cx="720080" cy="50405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2339752" y="2708920"/>
            <a:ext cx="144016" cy="5040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2555776" y="2708920"/>
            <a:ext cx="144016" cy="5040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2771800" y="2708920"/>
            <a:ext cx="144016" cy="5040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2987824" y="2708920"/>
            <a:ext cx="144016" cy="5040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4355976" y="2708920"/>
            <a:ext cx="144016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 16"/>
          <p:cNvSpPr/>
          <p:nvPr/>
        </p:nvSpPr>
        <p:spPr>
          <a:xfrm>
            <a:off x="4067944" y="2708920"/>
            <a:ext cx="144016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églalap 17"/>
          <p:cNvSpPr/>
          <p:nvPr/>
        </p:nvSpPr>
        <p:spPr>
          <a:xfrm>
            <a:off x="5148064" y="2708920"/>
            <a:ext cx="72008" cy="5040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églalap 22"/>
          <p:cNvSpPr/>
          <p:nvPr/>
        </p:nvSpPr>
        <p:spPr>
          <a:xfrm>
            <a:off x="5364088" y="2708920"/>
            <a:ext cx="72008" cy="5040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Téglalap 23"/>
          <p:cNvSpPr/>
          <p:nvPr/>
        </p:nvSpPr>
        <p:spPr>
          <a:xfrm>
            <a:off x="5580112" y="2708920"/>
            <a:ext cx="72008" cy="5040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Téglalap 24"/>
          <p:cNvSpPr/>
          <p:nvPr/>
        </p:nvSpPr>
        <p:spPr>
          <a:xfrm>
            <a:off x="5940152" y="2708920"/>
            <a:ext cx="72008" cy="5040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Téglalap 25"/>
          <p:cNvSpPr/>
          <p:nvPr/>
        </p:nvSpPr>
        <p:spPr>
          <a:xfrm>
            <a:off x="6444208" y="2708920"/>
            <a:ext cx="1152128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7" name="Egyenes összekötő 26"/>
          <p:cNvCxnSpPr/>
          <p:nvPr/>
        </p:nvCxnSpPr>
        <p:spPr>
          <a:xfrm>
            <a:off x="8100392" y="2708920"/>
            <a:ext cx="0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zövegdoboz 27"/>
          <p:cNvSpPr txBox="1"/>
          <p:nvPr/>
        </p:nvSpPr>
        <p:spPr>
          <a:xfrm>
            <a:off x="1547664" y="2420888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err="1" smtClean="0"/>
              <a:t>Dial</a:t>
            </a:r>
            <a:r>
              <a:rPr lang="hu-HU" sz="1000" dirty="0" smtClean="0"/>
              <a:t> </a:t>
            </a:r>
            <a:r>
              <a:rPr lang="hu-HU" sz="1000" dirty="0" err="1" smtClean="0"/>
              <a:t>Tone</a:t>
            </a:r>
            <a:endParaRPr lang="hu-HU" sz="1000" dirty="0"/>
          </a:p>
        </p:txBody>
      </p:sp>
      <p:sp>
        <p:nvSpPr>
          <p:cNvPr id="30" name="Bal oldali kapcsos zárójel 29"/>
          <p:cNvSpPr/>
          <p:nvPr/>
        </p:nvSpPr>
        <p:spPr>
          <a:xfrm rot="5400000">
            <a:off x="2591780" y="2168860"/>
            <a:ext cx="288032" cy="79208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Bal oldali kapcsos zárójel 30"/>
          <p:cNvSpPr/>
          <p:nvPr/>
        </p:nvSpPr>
        <p:spPr>
          <a:xfrm rot="5400000">
            <a:off x="4139952" y="2348880"/>
            <a:ext cx="288032" cy="43204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Bal oldali kapcsos zárójel 31"/>
          <p:cNvSpPr/>
          <p:nvPr/>
        </p:nvSpPr>
        <p:spPr>
          <a:xfrm rot="5400000">
            <a:off x="5436096" y="2132856"/>
            <a:ext cx="288032" cy="86409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4" name="Görbe összekötő 33"/>
          <p:cNvCxnSpPr/>
          <p:nvPr/>
        </p:nvCxnSpPr>
        <p:spPr>
          <a:xfrm rot="16200000" flipH="1">
            <a:off x="4283968" y="3429000"/>
            <a:ext cx="432048" cy="144016"/>
          </a:xfrm>
          <a:prstGeom prst="curvedConnector3">
            <a:avLst>
              <a:gd name="adj1" fmla="val 4549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örbe összekötő 38"/>
          <p:cNvCxnSpPr/>
          <p:nvPr/>
        </p:nvCxnSpPr>
        <p:spPr>
          <a:xfrm rot="16200000" flipH="1">
            <a:off x="5580112" y="3356992"/>
            <a:ext cx="432048" cy="144016"/>
          </a:xfrm>
          <a:prstGeom prst="curvedConnector3">
            <a:avLst>
              <a:gd name="adj1" fmla="val 4549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örbe összekötő 40"/>
          <p:cNvCxnSpPr/>
          <p:nvPr/>
        </p:nvCxnSpPr>
        <p:spPr>
          <a:xfrm rot="5400000">
            <a:off x="3851920" y="3429000"/>
            <a:ext cx="432048" cy="144016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örbe összekötő 43"/>
          <p:cNvCxnSpPr/>
          <p:nvPr/>
        </p:nvCxnSpPr>
        <p:spPr>
          <a:xfrm rot="5400000">
            <a:off x="5220072" y="3356992"/>
            <a:ext cx="432048" cy="144016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Szövegdoboz 49"/>
          <p:cNvSpPr txBox="1"/>
          <p:nvPr/>
        </p:nvSpPr>
        <p:spPr>
          <a:xfrm>
            <a:off x="1619672" y="3284985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400Hz</a:t>
            </a:r>
            <a:endParaRPr lang="hu-HU" sz="1000" dirty="0"/>
          </a:p>
        </p:txBody>
      </p:sp>
      <p:sp>
        <p:nvSpPr>
          <p:cNvPr id="51" name="Szövegdoboz 50"/>
          <p:cNvSpPr txBox="1"/>
          <p:nvPr/>
        </p:nvSpPr>
        <p:spPr>
          <a:xfrm>
            <a:off x="3347864" y="2924944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1 sec</a:t>
            </a:r>
            <a:endParaRPr lang="hu-HU" sz="1000" dirty="0"/>
          </a:p>
        </p:txBody>
      </p:sp>
      <p:sp>
        <p:nvSpPr>
          <p:cNvPr id="52" name="Szövegdoboz 51"/>
          <p:cNvSpPr txBox="1"/>
          <p:nvPr/>
        </p:nvSpPr>
        <p:spPr>
          <a:xfrm>
            <a:off x="4499992" y="2924944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/>
              <a:t>250-300</a:t>
            </a:r>
            <a:br>
              <a:rPr lang="hu-HU" sz="1000" dirty="0" smtClean="0"/>
            </a:br>
            <a:r>
              <a:rPr lang="hu-HU" sz="1000" dirty="0" err="1" smtClean="0"/>
              <a:t>msec</a:t>
            </a:r>
            <a:endParaRPr lang="hu-HU" sz="1000" dirty="0"/>
          </a:p>
        </p:txBody>
      </p:sp>
      <p:sp>
        <p:nvSpPr>
          <p:cNvPr id="54" name="Szövegdoboz 53"/>
          <p:cNvSpPr txBox="1"/>
          <p:nvPr/>
        </p:nvSpPr>
        <p:spPr>
          <a:xfrm>
            <a:off x="7884368" y="3140968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err="1" smtClean="0"/>
              <a:t>On</a:t>
            </a:r>
            <a:r>
              <a:rPr lang="hu-HU" sz="1000" dirty="0" smtClean="0"/>
              <a:t> </a:t>
            </a:r>
            <a:r>
              <a:rPr lang="hu-HU" sz="1000" dirty="0" err="1" smtClean="0"/>
              <a:t>hook</a:t>
            </a:r>
            <a:endParaRPr lang="hu-HU" sz="1000" dirty="0"/>
          </a:p>
        </p:txBody>
      </p:sp>
      <p:sp>
        <p:nvSpPr>
          <p:cNvPr id="57" name="Téglalap 56"/>
          <p:cNvSpPr/>
          <p:nvPr/>
        </p:nvSpPr>
        <p:spPr>
          <a:xfrm>
            <a:off x="899592" y="3573016"/>
            <a:ext cx="504056" cy="36004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8" name="Téglalap 57"/>
          <p:cNvSpPr/>
          <p:nvPr/>
        </p:nvSpPr>
        <p:spPr>
          <a:xfrm>
            <a:off x="899592" y="4005064"/>
            <a:ext cx="504056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9" name="Téglalap 58"/>
          <p:cNvSpPr/>
          <p:nvPr/>
        </p:nvSpPr>
        <p:spPr>
          <a:xfrm>
            <a:off x="899592" y="4437112"/>
            <a:ext cx="504056" cy="360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0" name="Szövegdoboz 59"/>
          <p:cNvSpPr txBox="1"/>
          <p:nvPr/>
        </p:nvSpPr>
        <p:spPr>
          <a:xfrm>
            <a:off x="1403648" y="3573016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Sent </a:t>
            </a:r>
            <a:r>
              <a:rPr lang="hu-HU" sz="1400" dirty="0" err="1" smtClean="0"/>
              <a:t>by</a:t>
            </a:r>
            <a:r>
              <a:rPr lang="hu-HU" sz="1400" dirty="0" smtClean="0"/>
              <a:t> PSTN</a:t>
            </a:r>
            <a:endParaRPr lang="hu-HU" sz="1400" dirty="0"/>
          </a:p>
        </p:txBody>
      </p:sp>
      <p:sp>
        <p:nvSpPr>
          <p:cNvPr id="61" name="Szövegdoboz 60"/>
          <p:cNvSpPr txBox="1"/>
          <p:nvPr/>
        </p:nvSpPr>
        <p:spPr>
          <a:xfrm>
            <a:off x="1403648" y="4005064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 smtClean="0"/>
              <a:t>Sent</a:t>
            </a:r>
            <a:r>
              <a:rPr lang="hu-HU" sz="1400" dirty="0" smtClean="0"/>
              <a:t> </a:t>
            </a:r>
            <a:r>
              <a:rPr lang="hu-HU" sz="1400" dirty="0" err="1" smtClean="0"/>
              <a:t>by</a:t>
            </a:r>
            <a:r>
              <a:rPr lang="hu-HU" sz="1400" dirty="0" smtClean="0"/>
              <a:t> alarm </a:t>
            </a:r>
            <a:r>
              <a:rPr lang="hu-HU" sz="1400" dirty="0" err="1" smtClean="0"/>
              <a:t>system</a:t>
            </a:r>
            <a:endParaRPr lang="hu-HU" sz="1400" dirty="0"/>
          </a:p>
        </p:txBody>
      </p:sp>
      <p:sp>
        <p:nvSpPr>
          <p:cNvPr id="62" name="Szövegdoboz 61"/>
          <p:cNvSpPr txBox="1"/>
          <p:nvPr/>
        </p:nvSpPr>
        <p:spPr>
          <a:xfrm>
            <a:off x="1403648" y="4437112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 smtClean="0"/>
              <a:t>Sent</a:t>
            </a:r>
            <a:r>
              <a:rPr lang="hu-HU" sz="1400" dirty="0" smtClean="0"/>
              <a:t> </a:t>
            </a:r>
            <a:r>
              <a:rPr lang="hu-HU" sz="1400" dirty="0" err="1" smtClean="0"/>
              <a:t>by</a:t>
            </a:r>
            <a:r>
              <a:rPr lang="hu-HU" sz="1400" dirty="0" smtClean="0"/>
              <a:t> </a:t>
            </a:r>
            <a:r>
              <a:rPr lang="hu-HU" sz="1400" dirty="0" err="1" smtClean="0"/>
              <a:t>central</a:t>
            </a:r>
            <a:r>
              <a:rPr lang="hu-HU" sz="1400" dirty="0" smtClean="0"/>
              <a:t> </a:t>
            </a:r>
            <a:r>
              <a:rPr lang="hu-HU" sz="1400" dirty="0" err="1" smtClean="0"/>
              <a:t>station</a:t>
            </a:r>
            <a:endParaRPr lang="hu-HU" sz="1400" dirty="0"/>
          </a:p>
        </p:txBody>
      </p:sp>
      <p:sp>
        <p:nvSpPr>
          <p:cNvPr id="63" name="Szövegdoboz 62"/>
          <p:cNvSpPr txBox="1"/>
          <p:nvPr/>
        </p:nvSpPr>
        <p:spPr>
          <a:xfrm>
            <a:off x="2411760" y="2204864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err="1" smtClean="0"/>
              <a:t>Dial</a:t>
            </a:r>
            <a:r>
              <a:rPr lang="hu-HU" sz="1000" dirty="0" smtClean="0"/>
              <a:t> </a:t>
            </a:r>
            <a:r>
              <a:rPr lang="hu-HU" sz="1000" dirty="0" err="1" smtClean="0"/>
              <a:t>digits</a:t>
            </a:r>
            <a:endParaRPr lang="hu-HU" sz="1000" dirty="0"/>
          </a:p>
        </p:txBody>
      </p:sp>
      <p:sp>
        <p:nvSpPr>
          <p:cNvPr id="64" name="Szövegdoboz 63"/>
          <p:cNvSpPr txBox="1"/>
          <p:nvPr/>
        </p:nvSpPr>
        <p:spPr>
          <a:xfrm>
            <a:off x="3923928" y="206084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err="1" smtClean="0"/>
              <a:t>ContactID</a:t>
            </a:r>
            <a:r>
              <a:rPr lang="hu-HU" sz="1000" dirty="0" smtClean="0"/>
              <a:t> </a:t>
            </a:r>
            <a:r>
              <a:rPr lang="hu-HU" sz="1000" dirty="0" err="1" smtClean="0"/>
              <a:t>handshake</a:t>
            </a:r>
            <a:endParaRPr lang="hu-HU" sz="1000" dirty="0"/>
          </a:p>
        </p:txBody>
      </p:sp>
      <p:sp>
        <p:nvSpPr>
          <p:cNvPr id="65" name="Szövegdoboz 64"/>
          <p:cNvSpPr txBox="1"/>
          <p:nvPr/>
        </p:nvSpPr>
        <p:spPr>
          <a:xfrm>
            <a:off x="5004048" y="2204864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err="1" smtClean="0"/>
              <a:t>ContactID</a:t>
            </a:r>
            <a:r>
              <a:rPr lang="hu-HU" sz="1000" dirty="0" smtClean="0"/>
              <a:t> 16 </a:t>
            </a:r>
            <a:r>
              <a:rPr lang="hu-HU" sz="1000" dirty="0" err="1" smtClean="0"/>
              <a:t>Digits</a:t>
            </a:r>
            <a:endParaRPr lang="hu-HU" sz="1000" dirty="0"/>
          </a:p>
        </p:txBody>
      </p:sp>
      <p:sp>
        <p:nvSpPr>
          <p:cNvPr id="66" name="Szövegdoboz 65"/>
          <p:cNvSpPr txBox="1"/>
          <p:nvPr/>
        </p:nvSpPr>
        <p:spPr>
          <a:xfrm>
            <a:off x="6372200" y="2492896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err="1" smtClean="0"/>
              <a:t>ContactID</a:t>
            </a:r>
            <a:r>
              <a:rPr lang="hu-HU" sz="1000" dirty="0" smtClean="0"/>
              <a:t> </a:t>
            </a:r>
            <a:r>
              <a:rPr lang="hu-HU" sz="1000" dirty="0" err="1" smtClean="0"/>
              <a:t>kissoff</a:t>
            </a:r>
            <a:endParaRPr lang="hu-HU" sz="1000" dirty="0"/>
          </a:p>
        </p:txBody>
      </p:sp>
      <p:sp>
        <p:nvSpPr>
          <p:cNvPr id="67" name="Szövegdoboz 66"/>
          <p:cNvSpPr txBox="1"/>
          <p:nvPr/>
        </p:nvSpPr>
        <p:spPr>
          <a:xfrm>
            <a:off x="5652120" y="364502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50</a:t>
            </a:r>
            <a:br>
              <a:rPr lang="hu-HU" sz="1000" dirty="0" smtClean="0"/>
            </a:br>
            <a:r>
              <a:rPr lang="hu-HU" sz="1000" dirty="0" err="1" smtClean="0"/>
              <a:t>msec</a:t>
            </a:r>
            <a:endParaRPr lang="hu-HU" sz="1000" dirty="0"/>
          </a:p>
        </p:txBody>
      </p:sp>
      <p:sp>
        <p:nvSpPr>
          <p:cNvPr id="68" name="Szövegdoboz 67"/>
          <p:cNvSpPr txBox="1"/>
          <p:nvPr/>
        </p:nvSpPr>
        <p:spPr>
          <a:xfrm>
            <a:off x="5220072" y="364502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50</a:t>
            </a:r>
            <a:br>
              <a:rPr lang="hu-HU" sz="1000" dirty="0" smtClean="0"/>
            </a:br>
            <a:r>
              <a:rPr lang="hu-HU" sz="1000" dirty="0" err="1" smtClean="0"/>
              <a:t>msec</a:t>
            </a:r>
            <a:endParaRPr lang="hu-HU" sz="1000" dirty="0"/>
          </a:p>
        </p:txBody>
      </p:sp>
      <p:sp>
        <p:nvSpPr>
          <p:cNvPr id="69" name="Szövegdoboz 68"/>
          <p:cNvSpPr txBox="1"/>
          <p:nvPr/>
        </p:nvSpPr>
        <p:spPr>
          <a:xfrm>
            <a:off x="6012160" y="2924944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250 </a:t>
            </a:r>
            <a:r>
              <a:rPr lang="hu-HU" sz="1000" dirty="0" err="1" smtClean="0"/>
              <a:t>msec</a:t>
            </a:r>
            <a:endParaRPr lang="hu-HU" sz="1000" dirty="0"/>
          </a:p>
        </p:txBody>
      </p:sp>
      <p:sp>
        <p:nvSpPr>
          <p:cNvPr id="71" name="Szövegdoboz 70"/>
          <p:cNvSpPr txBox="1"/>
          <p:nvPr/>
        </p:nvSpPr>
        <p:spPr>
          <a:xfrm>
            <a:off x="4499992" y="400506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100msec</a:t>
            </a:r>
            <a:endParaRPr lang="hu-HU" sz="1000" dirty="0"/>
          </a:p>
        </p:txBody>
      </p:sp>
      <p:sp>
        <p:nvSpPr>
          <p:cNvPr id="72" name="Szövegdoboz 71"/>
          <p:cNvSpPr txBox="1"/>
          <p:nvPr/>
        </p:nvSpPr>
        <p:spPr>
          <a:xfrm>
            <a:off x="3491880" y="400506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100msec</a:t>
            </a:r>
            <a:endParaRPr lang="hu-HU" sz="1000" dirty="0"/>
          </a:p>
        </p:txBody>
      </p:sp>
      <p:sp>
        <p:nvSpPr>
          <p:cNvPr id="73" name="Szövegdoboz 72"/>
          <p:cNvSpPr txBox="1"/>
          <p:nvPr/>
        </p:nvSpPr>
        <p:spPr>
          <a:xfrm>
            <a:off x="3563888" y="3789040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1400Hz</a:t>
            </a:r>
            <a:endParaRPr lang="hu-HU" sz="1000" dirty="0"/>
          </a:p>
        </p:txBody>
      </p:sp>
      <p:sp>
        <p:nvSpPr>
          <p:cNvPr id="74" name="Szövegdoboz 73"/>
          <p:cNvSpPr txBox="1"/>
          <p:nvPr/>
        </p:nvSpPr>
        <p:spPr>
          <a:xfrm>
            <a:off x="4499992" y="3789040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1400Hz</a:t>
            </a:r>
            <a:endParaRPr lang="hu-HU" sz="1000" dirty="0"/>
          </a:p>
        </p:txBody>
      </p:sp>
      <p:sp>
        <p:nvSpPr>
          <p:cNvPr id="75" name="Jobb oldali kapcsos zárójel 74"/>
          <p:cNvSpPr/>
          <p:nvPr/>
        </p:nvSpPr>
        <p:spPr>
          <a:xfrm rot="5400000">
            <a:off x="6156176" y="2852936"/>
            <a:ext cx="468052" cy="2484276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6" name="Szövegdoboz 75"/>
          <p:cNvSpPr txBox="1"/>
          <p:nvPr/>
        </p:nvSpPr>
        <p:spPr>
          <a:xfrm>
            <a:off x="5436096" y="4365104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err="1" smtClean="0"/>
              <a:t>Repeat</a:t>
            </a:r>
            <a:r>
              <a:rPr lang="hu-HU" sz="1000" dirty="0" smtClean="0"/>
              <a:t> </a:t>
            </a:r>
            <a:r>
              <a:rPr lang="hu-HU" sz="1000" dirty="0" err="1" smtClean="0"/>
              <a:t>until</a:t>
            </a:r>
            <a:r>
              <a:rPr lang="hu-HU" sz="1000" dirty="0" smtClean="0"/>
              <a:t> </a:t>
            </a:r>
            <a:r>
              <a:rPr lang="hu-HU" sz="1000" dirty="0" err="1" smtClean="0"/>
              <a:t>all</a:t>
            </a:r>
            <a:r>
              <a:rPr lang="hu-HU" sz="1000" dirty="0" smtClean="0"/>
              <a:t> </a:t>
            </a:r>
            <a:r>
              <a:rPr lang="hu-HU" sz="1000" dirty="0" err="1" smtClean="0"/>
              <a:t>events</a:t>
            </a:r>
            <a:r>
              <a:rPr lang="hu-HU" sz="1000" dirty="0" smtClean="0"/>
              <a:t> </a:t>
            </a:r>
            <a:r>
              <a:rPr lang="hu-HU" sz="1000" dirty="0" err="1" smtClean="0"/>
              <a:t>are</a:t>
            </a:r>
            <a:r>
              <a:rPr lang="hu-HU" sz="1000" dirty="0" smtClean="0"/>
              <a:t> </a:t>
            </a:r>
            <a:r>
              <a:rPr lang="hu-HU" sz="1000" dirty="0" err="1" smtClean="0"/>
              <a:t>reported</a:t>
            </a:r>
            <a:endParaRPr lang="hu-HU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5013176"/>
            <a:ext cx="78488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smtClean="0"/>
              <a:t>Start </a:t>
            </a:r>
            <a:r>
              <a:rPr lang="hu-HU" sz="1400" dirty="0" err="1" smtClean="0"/>
              <a:t>with</a:t>
            </a:r>
            <a:r>
              <a:rPr lang="hu-HU" sz="1400" dirty="0" smtClean="0"/>
              <a:t> a 400 </a:t>
            </a:r>
            <a:r>
              <a:rPr lang="hu-HU" sz="1400" dirty="0" err="1" smtClean="0"/>
              <a:t>hz</a:t>
            </a:r>
            <a:r>
              <a:rPr lang="hu-HU" sz="1400" dirty="0" smtClean="0"/>
              <a:t> </a:t>
            </a:r>
            <a:r>
              <a:rPr lang="hu-HU" sz="1400" dirty="0" err="1" smtClean="0"/>
              <a:t>dial</a:t>
            </a:r>
            <a:r>
              <a:rPr lang="hu-HU" sz="1400" dirty="0" smtClean="0"/>
              <a:t> </a:t>
            </a:r>
            <a:r>
              <a:rPr lang="hu-HU" sz="1400" dirty="0" err="1" smtClean="0"/>
              <a:t>tone</a:t>
            </a:r>
            <a:r>
              <a:rPr lang="hu-HU" sz="1400" dirty="0" smtClean="0"/>
              <a:t> </a:t>
            </a:r>
            <a:r>
              <a:rPr lang="hu-HU" sz="1400" dirty="0" err="1" smtClean="0"/>
              <a:t>as</a:t>
            </a:r>
            <a:r>
              <a:rPr lang="hu-HU" sz="1400" dirty="0" smtClean="0"/>
              <a:t> an </a:t>
            </a:r>
            <a:r>
              <a:rPr lang="hu-HU" sz="1400" dirty="0" err="1" smtClean="0"/>
              <a:t>invite</a:t>
            </a:r>
            <a:r>
              <a:rPr lang="hu-HU" sz="1400" dirty="0" smtClean="0"/>
              <a:t> </a:t>
            </a:r>
            <a:r>
              <a:rPr lang="hu-HU" sz="1400" dirty="0" err="1" smtClean="0"/>
              <a:t>call</a:t>
            </a:r>
            <a:r>
              <a:rPr lang="hu-HU" sz="1400" dirty="0" smtClean="0"/>
              <a:t> </a:t>
            </a:r>
            <a:r>
              <a:rPr lang="hu-HU" sz="1400" dirty="0" err="1" smtClean="0"/>
              <a:t>which</a:t>
            </a:r>
            <a:r>
              <a:rPr lang="hu-HU" sz="1400" dirty="0" smtClean="0"/>
              <a:t> </a:t>
            </a:r>
            <a:r>
              <a:rPr lang="hu-HU" sz="1400" dirty="0" err="1" smtClean="0"/>
              <a:t>contains</a:t>
            </a:r>
            <a:r>
              <a:rPr lang="hu-HU" sz="1400" dirty="0" smtClean="0"/>
              <a:t> </a:t>
            </a:r>
            <a:r>
              <a:rPr lang="hu-HU" sz="1400" dirty="0" err="1" smtClean="0"/>
              <a:t>the</a:t>
            </a:r>
            <a:r>
              <a:rPr lang="hu-HU" sz="1400" dirty="0" smtClean="0"/>
              <a:t> </a:t>
            </a:r>
            <a:r>
              <a:rPr lang="hu-HU" sz="1400" dirty="0" err="1" smtClean="0"/>
              <a:t>authentication</a:t>
            </a:r>
            <a:r>
              <a:rPr lang="hu-HU" sz="1400" dirty="0" smtClean="0"/>
              <a:t> </a:t>
            </a:r>
            <a:r>
              <a:rPr lang="hu-HU" sz="1400" dirty="0" err="1" smtClean="0"/>
              <a:t>data</a:t>
            </a:r>
            <a:r>
              <a:rPr lang="hu-HU" sz="1400" dirty="0" smtClean="0"/>
              <a:t> </a:t>
            </a:r>
            <a:r>
              <a:rPr lang="hu-HU" sz="1400" dirty="0" err="1" smtClean="0"/>
              <a:t>in</a:t>
            </a:r>
            <a:r>
              <a:rPr lang="hu-HU" sz="1400" dirty="0" smtClean="0"/>
              <a:t> </a:t>
            </a:r>
            <a:r>
              <a:rPr lang="hu-HU" sz="1400" dirty="0" err="1" smtClean="0"/>
              <a:t>dial</a:t>
            </a:r>
            <a:r>
              <a:rPr lang="hu-HU" sz="1400" dirty="0" smtClean="0"/>
              <a:t> </a:t>
            </a:r>
            <a:r>
              <a:rPr lang="hu-HU" sz="1400" dirty="0" err="1" smtClean="0"/>
              <a:t>digits</a:t>
            </a:r>
            <a:endParaRPr lang="hu-H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err="1" smtClean="0"/>
              <a:t>If</a:t>
            </a:r>
            <a:r>
              <a:rPr lang="hu-HU" sz="1400" dirty="0" smtClean="0"/>
              <a:t> </a:t>
            </a:r>
            <a:r>
              <a:rPr lang="hu-HU" sz="1400" dirty="0" err="1" smtClean="0"/>
              <a:t>central</a:t>
            </a:r>
            <a:r>
              <a:rPr lang="hu-HU" sz="1400" dirty="0" smtClean="0"/>
              <a:t> </a:t>
            </a:r>
            <a:r>
              <a:rPr lang="hu-HU" sz="1400" dirty="0" err="1" smtClean="0"/>
              <a:t>station</a:t>
            </a:r>
            <a:r>
              <a:rPr lang="hu-HU" sz="1400" dirty="0" smtClean="0"/>
              <a:t> </a:t>
            </a:r>
            <a:r>
              <a:rPr lang="hu-HU" sz="1400" dirty="0" err="1" smtClean="0"/>
              <a:t>accepts</a:t>
            </a:r>
            <a:r>
              <a:rPr lang="hu-HU" sz="1400" dirty="0" smtClean="0"/>
              <a:t> </a:t>
            </a:r>
            <a:r>
              <a:rPr lang="hu-HU" sz="1400" dirty="0" err="1" smtClean="0"/>
              <a:t>these</a:t>
            </a:r>
            <a:r>
              <a:rPr lang="hu-HU" sz="1400" dirty="0" smtClean="0"/>
              <a:t> 1400hz and 2300 </a:t>
            </a:r>
            <a:r>
              <a:rPr lang="hu-HU" sz="1400" dirty="0" err="1" smtClean="0"/>
              <a:t>hz</a:t>
            </a:r>
            <a:r>
              <a:rPr lang="hu-HU" sz="1400" dirty="0" smtClean="0"/>
              <a:t> </a:t>
            </a:r>
            <a:r>
              <a:rPr lang="hu-HU" sz="1400" dirty="0" err="1" smtClean="0"/>
              <a:t>tones</a:t>
            </a:r>
            <a:r>
              <a:rPr lang="hu-HU" sz="1400" dirty="0" smtClean="0"/>
              <a:t> </a:t>
            </a:r>
            <a:r>
              <a:rPr lang="hu-HU" sz="1400" dirty="0" err="1" smtClean="0"/>
              <a:t>the</a:t>
            </a:r>
            <a:r>
              <a:rPr lang="hu-HU" sz="1400" dirty="0" smtClean="0"/>
              <a:t> </a:t>
            </a:r>
            <a:r>
              <a:rPr lang="hu-HU" sz="1400" dirty="0" err="1" smtClean="0"/>
              <a:t>ContactID</a:t>
            </a:r>
            <a:r>
              <a:rPr lang="hu-HU" sz="1400" dirty="0" smtClean="0"/>
              <a:t> </a:t>
            </a:r>
            <a:r>
              <a:rPr lang="hu-HU" sz="1400" dirty="0" err="1" smtClean="0"/>
              <a:t>handshake</a:t>
            </a:r>
            <a:r>
              <a:rPr lang="hu-HU" sz="1400" dirty="0" smtClean="0"/>
              <a:t> </a:t>
            </a:r>
            <a:r>
              <a:rPr lang="hu-HU" sz="1400" dirty="0" err="1" smtClean="0"/>
              <a:t>occurs</a:t>
            </a:r>
            <a:endParaRPr lang="hu-H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err="1" smtClean="0"/>
              <a:t>After</a:t>
            </a:r>
            <a:r>
              <a:rPr lang="hu-HU" sz="1400" dirty="0" smtClean="0"/>
              <a:t> </a:t>
            </a:r>
            <a:r>
              <a:rPr lang="hu-HU" sz="1400" dirty="0" err="1" smtClean="0"/>
              <a:t>the</a:t>
            </a:r>
            <a:r>
              <a:rPr lang="hu-HU" sz="1400" dirty="0" smtClean="0"/>
              <a:t> </a:t>
            </a:r>
            <a:r>
              <a:rPr lang="hu-HU" sz="1400" dirty="0" err="1" smtClean="0"/>
              <a:t>authentication</a:t>
            </a:r>
            <a:r>
              <a:rPr lang="hu-HU" sz="1400" dirty="0" smtClean="0"/>
              <a:t> </a:t>
            </a:r>
            <a:r>
              <a:rPr lang="hu-HU" sz="1400" dirty="0" err="1" smtClean="0"/>
              <a:t>the</a:t>
            </a:r>
            <a:r>
              <a:rPr lang="hu-HU" sz="1400" dirty="0" smtClean="0"/>
              <a:t> alarm </a:t>
            </a:r>
            <a:r>
              <a:rPr lang="hu-HU" sz="1400" dirty="0" err="1" smtClean="0"/>
              <a:t>system</a:t>
            </a:r>
            <a:r>
              <a:rPr lang="hu-HU" sz="1400" dirty="0" smtClean="0"/>
              <a:t> </a:t>
            </a:r>
            <a:r>
              <a:rPr lang="hu-HU" sz="1400" dirty="0" err="1" smtClean="0"/>
              <a:t>sends</a:t>
            </a:r>
            <a:r>
              <a:rPr lang="hu-HU" sz="1400" dirty="0" smtClean="0"/>
              <a:t> </a:t>
            </a:r>
            <a:r>
              <a:rPr lang="hu-HU" sz="1400" dirty="0" err="1" smtClean="0"/>
              <a:t>the</a:t>
            </a:r>
            <a:r>
              <a:rPr lang="hu-HU" sz="1400" dirty="0" smtClean="0"/>
              <a:t> </a:t>
            </a:r>
            <a:r>
              <a:rPr lang="hu-HU" sz="1400" dirty="0" err="1" smtClean="0"/>
              <a:t>ContactID</a:t>
            </a:r>
            <a:endParaRPr lang="hu-H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err="1" smtClean="0"/>
              <a:t>If</a:t>
            </a:r>
            <a:r>
              <a:rPr lang="hu-HU" sz="1400" dirty="0" smtClean="0"/>
              <a:t> </a:t>
            </a:r>
            <a:r>
              <a:rPr lang="hu-HU" sz="1400" dirty="0" err="1" smtClean="0"/>
              <a:t>the</a:t>
            </a:r>
            <a:r>
              <a:rPr lang="hu-HU" sz="1400" dirty="0" smtClean="0"/>
              <a:t> </a:t>
            </a:r>
            <a:r>
              <a:rPr lang="hu-HU" sz="1400" dirty="0" err="1" smtClean="0"/>
              <a:t>central</a:t>
            </a:r>
            <a:r>
              <a:rPr lang="hu-HU" sz="1400" dirty="0" smtClean="0"/>
              <a:t> </a:t>
            </a:r>
            <a:r>
              <a:rPr lang="hu-HU" sz="1400" dirty="0" err="1" smtClean="0"/>
              <a:t>station</a:t>
            </a:r>
            <a:r>
              <a:rPr lang="hu-HU" sz="1400" dirty="0" smtClean="0"/>
              <a:t> </a:t>
            </a:r>
            <a:r>
              <a:rPr lang="hu-HU" sz="1400" dirty="0" err="1" smtClean="0"/>
              <a:t>received</a:t>
            </a:r>
            <a:r>
              <a:rPr lang="hu-HU" sz="1400" dirty="0" smtClean="0"/>
              <a:t> a </a:t>
            </a:r>
            <a:r>
              <a:rPr lang="hu-HU" sz="1400" dirty="0" err="1" smtClean="0"/>
              <a:t>kissoff</a:t>
            </a:r>
            <a:r>
              <a:rPr lang="hu-HU" sz="1400" dirty="0" smtClean="0"/>
              <a:t> </a:t>
            </a:r>
            <a:r>
              <a:rPr lang="hu-HU" sz="1400" dirty="0" err="1" smtClean="0"/>
              <a:t>occurs</a:t>
            </a:r>
            <a:r>
              <a:rPr lang="hu-HU" sz="1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err="1" smtClean="0"/>
              <a:t>This</a:t>
            </a:r>
            <a:r>
              <a:rPr lang="hu-HU" sz="1400" dirty="0" smtClean="0"/>
              <a:t> </a:t>
            </a:r>
            <a:r>
              <a:rPr lang="hu-HU" sz="1400" dirty="0" err="1" smtClean="0"/>
              <a:t>process</a:t>
            </a:r>
            <a:r>
              <a:rPr lang="hu-HU" sz="1400" dirty="0" smtClean="0"/>
              <a:t> </a:t>
            </a:r>
            <a:r>
              <a:rPr lang="hu-HU" sz="1400" dirty="0" err="1" smtClean="0"/>
              <a:t>repeats</a:t>
            </a:r>
            <a:r>
              <a:rPr lang="hu-HU" sz="1400" dirty="0" smtClean="0"/>
              <a:t> </a:t>
            </a:r>
            <a:r>
              <a:rPr lang="hu-HU" sz="1400" dirty="0" err="1" smtClean="0"/>
              <a:t>until</a:t>
            </a:r>
            <a:r>
              <a:rPr lang="hu-HU" sz="1400" dirty="0" smtClean="0"/>
              <a:t> </a:t>
            </a:r>
            <a:r>
              <a:rPr lang="hu-HU" sz="1400" dirty="0" err="1" smtClean="0"/>
              <a:t>all</a:t>
            </a:r>
            <a:r>
              <a:rPr lang="hu-HU" sz="1400" dirty="0" smtClean="0"/>
              <a:t> </a:t>
            </a:r>
            <a:r>
              <a:rPr lang="hu-HU" sz="1400" dirty="0" err="1" smtClean="0"/>
              <a:t>events</a:t>
            </a:r>
            <a:r>
              <a:rPr lang="hu-HU" sz="1400" dirty="0" smtClean="0"/>
              <a:t> </a:t>
            </a:r>
            <a:r>
              <a:rPr lang="hu-HU" sz="1400" dirty="0" err="1" smtClean="0"/>
              <a:t>are</a:t>
            </a:r>
            <a:r>
              <a:rPr lang="hu-HU" sz="1400" dirty="0" smtClean="0"/>
              <a:t> </a:t>
            </a:r>
            <a:r>
              <a:rPr lang="hu-HU" sz="1400" dirty="0" err="1" smtClean="0"/>
              <a:t>reported</a:t>
            </a:r>
            <a:endParaRPr lang="hu-HU" sz="1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3" grpId="0" animBg="1"/>
      <p:bldP spid="24" grpId="0" animBg="1"/>
      <p:bldP spid="25" grpId="0" animBg="1"/>
      <p:bldP spid="26" grpId="0" animBg="1"/>
      <p:bldP spid="28" grpId="0"/>
      <p:bldP spid="30" grpId="0" animBg="1"/>
      <p:bldP spid="31" grpId="0" animBg="1"/>
      <p:bldP spid="32" grpId="0" animBg="1"/>
      <p:bldP spid="50" grpId="0"/>
      <p:bldP spid="51" grpId="0"/>
      <p:bldP spid="52" grpId="0"/>
      <p:bldP spid="54" grpId="0"/>
      <p:bldP spid="57" grpId="0" animBg="1"/>
      <p:bldP spid="58" grpId="0" animBg="1"/>
      <p:bldP spid="59" grpId="0" animBg="1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1" grpId="0"/>
      <p:bldP spid="72" grpId="0"/>
      <p:bldP spid="73" grpId="0"/>
      <p:bldP spid="74" grpId="0"/>
      <p:bldP spid="75" grpId="0" animBg="1"/>
      <p:bldP spid="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Try the example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If you wish to create your </a:t>
            </a:r>
            <a:r>
              <a:rPr lang="hu-HU" dirty="0" err="1" smtClean="0"/>
              <a:t>own</a:t>
            </a:r>
            <a:r>
              <a:rPr lang="hu-HU" dirty="0" smtClean="0"/>
              <a:t> </a:t>
            </a:r>
            <a:r>
              <a:rPr lang="hu-HU" dirty="0" err="1" smtClean="0"/>
              <a:t>VoIP</a:t>
            </a:r>
            <a:r>
              <a:rPr lang="hu-HU" dirty="0" smtClean="0"/>
              <a:t> </a:t>
            </a:r>
            <a:r>
              <a:rPr lang="hu-HU" dirty="0" err="1" smtClean="0"/>
              <a:t>central</a:t>
            </a:r>
            <a:r>
              <a:rPr lang="hu-HU" dirty="0" smtClean="0"/>
              <a:t> station you can do it by using a </a:t>
            </a:r>
            <a:r>
              <a:rPr lang="hu-HU" dirty="0" smtClean="0">
                <a:solidFill>
                  <a:srgbClr val="002060"/>
                </a:solidFill>
              </a:rPr>
              <a:t>C# application </a:t>
            </a:r>
            <a:r>
              <a:rPr lang="hu-HU" dirty="0" smtClean="0"/>
              <a:t>+ </a:t>
            </a:r>
            <a:r>
              <a:rPr lang="hu-HU" dirty="0" smtClean="0">
                <a:solidFill>
                  <a:srgbClr val="FF0000"/>
                </a:solidFill>
              </a:rPr>
              <a:t>Ozeki VoIP SIP SDK</a:t>
            </a:r>
          </a:p>
          <a:p>
            <a:endParaRPr lang="hu-HU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73" y="2950685"/>
            <a:ext cx="6358855" cy="318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400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544</Words>
  <Application>Microsoft Office PowerPoint</Application>
  <PresentationFormat>On-screen Show (4:3)</PresentationFormat>
  <Paragraphs>130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Office-téma</vt:lpstr>
      <vt:lpstr>VoIP alarm monitoring</vt:lpstr>
      <vt:lpstr>Traditional alarm systems</vt:lpstr>
      <vt:lpstr>Weaknesses of traditional alarm systems</vt:lpstr>
      <vt:lpstr>Advantages of using VoIP</vt:lpstr>
      <vt:lpstr>Advantages of using VoIP </vt:lpstr>
      <vt:lpstr>Advantage of using VoIP</vt:lpstr>
      <vt:lpstr> ContactID protocol</vt:lpstr>
      <vt:lpstr>The ContactID protocol time-line</vt:lpstr>
      <vt:lpstr>Try the example</vt:lpstr>
      <vt:lpstr>Analog Telephone Adapter (ATA)</vt:lpstr>
      <vt:lpstr>Switching from traditional system to modern </vt:lpstr>
      <vt:lpstr>Solutions you can create using Ozeki  VoIP SIP SDK</vt:lpstr>
      <vt:lpstr>Thank you for your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Ozeki Company</dc:creator>
  <cp:lastModifiedBy>User</cp:lastModifiedBy>
  <cp:revision>71</cp:revision>
  <dcterms:created xsi:type="dcterms:W3CDTF">2014-06-24T06:56:30Z</dcterms:created>
  <dcterms:modified xsi:type="dcterms:W3CDTF">2014-06-26T13:34:53Z</dcterms:modified>
</cp:coreProperties>
</file>